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34"/>
  </p:notesMasterIdLst>
  <p:sldIdLst>
    <p:sldId id="277" r:id="rId5"/>
    <p:sldId id="323" r:id="rId6"/>
    <p:sldId id="324" r:id="rId7"/>
    <p:sldId id="348" r:id="rId8"/>
    <p:sldId id="325" r:id="rId9"/>
    <p:sldId id="326" r:id="rId10"/>
    <p:sldId id="327" r:id="rId11"/>
    <p:sldId id="329" r:id="rId12"/>
    <p:sldId id="335" r:id="rId13"/>
    <p:sldId id="305" r:id="rId14"/>
    <p:sldId id="330" r:id="rId15"/>
    <p:sldId id="359" r:id="rId16"/>
    <p:sldId id="332" r:id="rId17"/>
    <p:sldId id="349" r:id="rId18"/>
    <p:sldId id="360" r:id="rId19"/>
    <p:sldId id="331" r:id="rId20"/>
    <p:sldId id="334" r:id="rId21"/>
    <p:sldId id="336" r:id="rId22"/>
    <p:sldId id="337" r:id="rId23"/>
    <p:sldId id="357" r:id="rId24"/>
    <p:sldId id="358" r:id="rId25"/>
    <p:sldId id="350" r:id="rId26"/>
    <p:sldId id="351" r:id="rId27"/>
    <p:sldId id="354" r:id="rId28"/>
    <p:sldId id="355" r:id="rId29"/>
    <p:sldId id="322" r:id="rId30"/>
    <p:sldId id="339" r:id="rId31"/>
    <p:sldId id="353" r:id="rId32"/>
    <p:sldId id="296" r:id="rId33"/>
  </p:sldIdLst>
  <p:sldSz cx="10058400" cy="640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E19D88-5027-EFFE-D65D-FF43D82480AC}" name="Aaron LaMonica-Weier" initials="ALW" userId="S::aweier@feedingamerica.org::82ba29c6-044b-4b70-9a49-98789b6d534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e Feiner" initials="CF" lastIdx="35" clrIdx="0">
    <p:extLst>
      <p:ext uri="{19B8F6BF-5375-455C-9EA6-DF929625EA0E}">
        <p15:presenceInfo xmlns:p15="http://schemas.microsoft.com/office/powerpoint/2012/main" userId="S::cfeiner@feedingamerica.org::8e84e0ba-79c6-4fa0-b76e-7afb46a9e6d6" providerId="AD"/>
      </p:ext>
    </p:extLst>
  </p:cmAuthor>
  <p:cmAuthor id="2" name="Bridget Carney" initials="BC" lastIdx="7" clrIdx="1">
    <p:extLst>
      <p:ext uri="{19B8F6BF-5375-455C-9EA6-DF929625EA0E}">
        <p15:presenceInfo xmlns:p15="http://schemas.microsoft.com/office/powerpoint/2012/main" userId="S::brcarney@feedingamerica.org::b4be6517-1374-48a1-8ca4-2add612371ea" providerId="AD"/>
      </p:ext>
    </p:extLst>
  </p:cmAuthor>
  <p:cmAuthor id="3" name="Nell Kolpin" initials="NK" lastIdx="9" clrIdx="2">
    <p:extLst>
      <p:ext uri="{19B8F6BF-5375-455C-9EA6-DF929625EA0E}">
        <p15:presenceInfo xmlns:p15="http://schemas.microsoft.com/office/powerpoint/2012/main" userId="S::nalexander@feedingamerica.org::c66352fb-5491-4a87-92a3-3047d4d1eec1" providerId="AD"/>
      </p:ext>
    </p:extLst>
  </p:cmAuthor>
  <p:cmAuthor id="4" name="Leah Ray" initials="LR" lastIdx="3" clrIdx="3">
    <p:extLst>
      <p:ext uri="{19B8F6BF-5375-455C-9EA6-DF929625EA0E}">
        <p15:presenceInfo xmlns:p15="http://schemas.microsoft.com/office/powerpoint/2012/main" userId="S::lray@socialcapitalpartnerships.com::c201d467-3e8d-486c-bafc-c2843e0f34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8"/>
    <a:srgbClr val="DD7400"/>
    <a:srgbClr val="CC0099"/>
    <a:srgbClr val="4E5B31"/>
    <a:srgbClr val="F4F7F5"/>
    <a:srgbClr val="D9D9D9"/>
    <a:srgbClr val="DE7C00"/>
    <a:srgbClr val="DD7300"/>
    <a:srgbClr val="F3DD8D"/>
    <a:srgbClr val="003B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B9050-A9D0-4AD1-B3C2-D659D904ED12}" v="11" dt="2022-08-16T13:17:02.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49" autoAdjust="0"/>
    <p:restoredTop sz="96623" autoAdjust="0"/>
  </p:normalViewPr>
  <p:slideViewPr>
    <p:cSldViewPr snapToGrid="0" snapToObjects="1">
      <p:cViewPr varScale="1">
        <p:scale>
          <a:sx n="109" d="100"/>
          <a:sy n="109" d="100"/>
        </p:scale>
        <p:origin x="63" y="153"/>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F95CC-A133-EF4A-B675-95D2334938B4}" type="datetimeFigureOut">
              <a:rPr lang="en-US" smtClean="0"/>
              <a:t>8/30/2022</a:t>
            </a:fld>
            <a:endParaRPr lang="en-US" dirty="0"/>
          </a:p>
        </p:txBody>
      </p:sp>
      <p:sp>
        <p:nvSpPr>
          <p:cNvPr id="4" name="Slide Image Placeholder 3"/>
          <p:cNvSpPr>
            <a:spLocks noGrp="1" noRot="1" noChangeAspect="1"/>
          </p:cNvSpPr>
          <p:nvPr>
            <p:ph type="sldImg" idx="2"/>
          </p:nvPr>
        </p:nvSpPr>
        <p:spPr>
          <a:xfrm>
            <a:off x="1004888" y="1143000"/>
            <a:ext cx="4848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D145A-04E5-2640-83CE-DB2C5264D98C}" type="slidenum">
              <a:rPr lang="en-US" smtClean="0"/>
              <a:t>‹#›</a:t>
            </a:fld>
            <a:endParaRPr lang="en-US" dirty="0"/>
          </a:p>
        </p:txBody>
      </p:sp>
    </p:spTree>
    <p:extLst>
      <p:ext uri="{BB962C8B-B14F-4D97-AF65-F5344CB8AC3E}">
        <p14:creationId xmlns:p14="http://schemas.microsoft.com/office/powerpoint/2010/main" val="8787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1</a:t>
            </a:fld>
            <a:endParaRPr lang="en-US" dirty="0"/>
          </a:p>
        </p:txBody>
      </p:sp>
    </p:spTree>
    <p:extLst>
      <p:ext uri="{BB962C8B-B14F-4D97-AF65-F5344CB8AC3E}">
        <p14:creationId xmlns:p14="http://schemas.microsoft.com/office/powerpoint/2010/main" val="1199698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10</a:t>
            </a:fld>
            <a:endParaRPr lang="en-US"/>
          </a:p>
        </p:txBody>
      </p:sp>
    </p:spTree>
    <p:extLst>
      <p:ext uri="{BB962C8B-B14F-4D97-AF65-F5344CB8AC3E}">
        <p14:creationId xmlns:p14="http://schemas.microsoft.com/office/powerpoint/2010/main" val="282479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11</a:t>
            </a:fld>
            <a:endParaRPr lang="en-US"/>
          </a:p>
        </p:txBody>
      </p:sp>
    </p:spTree>
    <p:extLst>
      <p:ext uri="{BB962C8B-B14F-4D97-AF65-F5344CB8AC3E}">
        <p14:creationId xmlns:p14="http://schemas.microsoft.com/office/powerpoint/2010/main" val="349142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12</a:t>
            </a:fld>
            <a:endParaRPr lang="en-US"/>
          </a:p>
        </p:txBody>
      </p:sp>
    </p:spTree>
    <p:extLst>
      <p:ext uri="{BB962C8B-B14F-4D97-AF65-F5344CB8AC3E}">
        <p14:creationId xmlns:p14="http://schemas.microsoft.com/office/powerpoint/2010/main" val="4220834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13</a:t>
            </a:fld>
            <a:endParaRPr lang="en-US"/>
          </a:p>
        </p:txBody>
      </p:sp>
    </p:spTree>
    <p:extLst>
      <p:ext uri="{BB962C8B-B14F-4D97-AF65-F5344CB8AC3E}">
        <p14:creationId xmlns:p14="http://schemas.microsoft.com/office/powerpoint/2010/main" val="231158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14</a:t>
            </a:fld>
            <a:endParaRPr lang="en-US"/>
          </a:p>
        </p:txBody>
      </p:sp>
    </p:spTree>
    <p:extLst>
      <p:ext uri="{BB962C8B-B14F-4D97-AF65-F5344CB8AC3E}">
        <p14:creationId xmlns:p14="http://schemas.microsoft.com/office/powerpoint/2010/main" val="521996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15</a:t>
            </a:fld>
            <a:endParaRPr lang="en-US"/>
          </a:p>
        </p:txBody>
      </p:sp>
    </p:spTree>
    <p:extLst>
      <p:ext uri="{BB962C8B-B14F-4D97-AF65-F5344CB8AC3E}">
        <p14:creationId xmlns:p14="http://schemas.microsoft.com/office/powerpoint/2010/main" val="2462836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16</a:t>
            </a:fld>
            <a:endParaRPr lang="en-US"/>
          </a:p>
        </p:txBody>
      </p:sp>
    </p:spTree>
    <p:extLst>
      <p:ext uri="{BB962C8B-B14F-4D97-AF65-F5344CB8AC3E}">
        <p14:creationId xmlns:p14="http://schemas.microsoft.com/office/powerpoint/2010/main" val="143787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17</a:t>
            </a:fld>
            <a:endParaRPr lang="en-US" dirty="0"/>
          </a:p>
        </p:txBody>
      </p:sp>
    </p:spTree>
    <p:extLst>
      <p:ext uri="{BB962C8B-B14F-4D97-AF65-F5344CB8AC3E}">
        <p14:creationId xmlns:p14="http://schemas.microsoft.com/office/powerpoint/2010/main" val="2645997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18</a:t>
            </a:fld>
            <a:endParaRPr lang="en-US"/>
          </a:p>
        </p:txBody>
      </p:sp>
    </p:spTree>
    <p:extLst>
      <p:ext uri="{BB962C8B-B14F-4D97-AF65-F5344CB8AC3E}">
        <p14:creationId xmlns:p14="http://schemas.microsoft.com/office/powerpoint/2010/main" val="1297979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19</a:t>
            </a:fld>
            <a:endParaRPr lang="en-US"/>
          </a:p>
        </p:txBody>
      </p:sp>
    </p:spTree>
    <p:extLst>
      <p:ext uri="{BB962C8B-B14F-4D97-AF65-F5344CB8AC3E}">
        <p14:creationId xmlns:p14="http://schemas.microsoft.com/office/powerpoint/2010/main" val="144816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a:t>
            </a:fld>
            <a:endParaRPr lang="en-US" dirty="0"/>
          </a:p>
        </p:txBody>
      </p:sp>
    </p:spTree>
    <p:extLst>
      <p:ext uri="{BB962C8B-B14F-4D97-AF65-F5344CB8AC3E}">
        <p14:creationId xmlns:p14="http://schemas.microsoft.com/office/powerpoint/2010/main" val="3945762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20</a:t>
            </a:fld>
            <a:endParaRPr lang="en-US" dirty="0"/>
          </a:p>
        </p:txBody>
      </p:sp>
    </p:spTree>
    <p:extLst>
      <p:ext uri="{BB962C8B-B14F-4D97-AF65-F5344CB8AC3E}">
        <p14:creationId xmlns:p14="http://schemas.microsoft.com/office/powerpoint/2010/main" val="3212215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21</a:t>
            </a:fld>
            <a:endParaRPr lang="en-US" dirty="0"/>
          </a:p>
        </p:txBody>
      </p:sp>
    </p:spTree>
    <p:extLst>
      <p:ext uri="{BB962C8B-B14F-4D97-AF65-F5344CB8AC3E}">
        <p14:creationId xmlns:p14="http://schemas.microsoft.com/office/powerpoint/2010/main" val="3451113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22</a:t>
            </a:fld>
            <a:endParaRPr lang="en-US" dirty="0"/>
          </a:p>
        </p:txBody>
      </p:sp>
    </p:spTree>
    <p:extLst>
      <p:ext uri="{BB962C8B-B14F-4D97-AF65-F5344CB8AC3E}">
        <p14:creationId xmlns:p14="http://schemas.microsoft.com/office/powerpoint/2010/main" val="3071021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23</a:t>
            </a:fld>
            <a:endParaRPr lang="en-US" dirty="0"/>
          </a:p>
        </p:txBody>
      </p:sp>
    </p:spTree>
    <p:extLst>
      <p:ext uri="{BB962C8B-B14F-4D97-AF65-F5344CB8AC3E}">
        <p14:creationId xmlns:p14="http://schemas.microsoft.com/office/powerpoint/2010/main" val="3075200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24</a:t>
            </a:fld>
            <a:endParaRPr lang="en-US" dirty="0"/>
          </a:p>
        </p:txBody>
      </p:sp>
    </p:spTree>
    <p:extLst>
      <p:ext uri="{BB962C8B-B14F-4D97-AF65-F5344CB8AC3E}">
        <p14:creationId xmlns:p14="http://schemas.microsoft.com/office/powerpoint/2010/main" val="738048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25</a:t>
            </a:fld>
            <a:endParaRPr lang="en-US" dirty="0"/>
          </a:p>
        </p:txBody>
      </p:sp>
    </p:spTree>
    <p:extLst>
      <p:ext uri="{BB962C8B-B14F-4D97-AF65-F5344CB8AC3E}">
        <p14:creationId xmlns:p14="http://schemas.microsoft.com/office/powerpoint/2010/main" val="987286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26</a:t>
            </a:fld>
            <a:endParaRPr lang="en-US" dirty="0"/>
          </a:p>
        </p:txBody>
      </p:sp>
    </p:spTree>
    <p:extLst>
      <p:ext uri="{BB962C8B-B14F-4D97-AF65-F5344CB8AC3E}">
        <p14:creationId xmlns:p14="http://schemas.microsoft.com/office/powerpoint/2010/main" val="4069064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27</a:t>
            </a:fld>
            <a:endParaRPr lang="en-US" dirty="0"/>
          </a:p>
        </p:txBody>
      </p:sp>
    </p:spTree>
    <p:extLst>
      <p:ext uri="{BB962C8B-B14F-4D97-AF65-F5344CB8AC3E}">
        <p14:creationId xmlns:p14="http://schemas.microsoft.com/office/powerpoint/2010/main" val="1561945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28</a:t>
            </a:fld>
            <a:endParaRPr lang="en-US" dirty="0"/>
          </a:p>
        </p:txBody>
      </p:sp>
    </p:spTree>
    <p:extLst>
      <p:ext uri="{BB962C8B-B14F-4D97-AF65-F5344CB8AC3E}">
        <p14:creationId xmlns:p14="http://schemas.microsoft.com/office/powerpoint/2010/main" val="3610398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29</a:t>
            </a:fld>
            <a:endParaRPr lang="en-US" dirty="0"/>
          </a:p>
        </p:txBody>
      </p:sp>
    </p:spTree>
    <p:extLst>
      <p:ext uri="{BB962C8B-B14F-4D97-AF65-F5344CB8AC3E}">
        <p14:creationId xmlns:p14="http://schemas.microsoft.com/office/powerpoint/2010/main" val="1040201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3</a:t>
            </a:fld>
            <a:endParaRPr lang="en-US" dirty="0"/>
          </a:p>
        </p:txBody>
      </p:sp>
    </p:spTree>
    <p:extLst>
      <p:ext uri="{BB962C8B-B14F-4D97-AF65-F5344CB8AC3E}">
        <p14:creationId xmlns:p14="http://schemas.microsoft.com/office/powerpoint/2010/main" val="1438967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4</a:t>
            </a:fld>
            <a:endParaRPr lang="en-US"/>
          </a:p>
        </p:txBody>
      </p:sp>
    </p:spTree>
    <p:extLst>
      <p:ext uri="{BB962C8B-B14F-4D97-AF65-F5344CB8AC3E}">
        <p14:creationId xmlns:p14="http://schemas.microsoft.com/office/powerpoint/2010/main" val="92433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5</a:t>
            </a:fld>
            <a:endParaRPr lang="en-US"/>
          </a:p>
        </p:txBody>
      </p:sp>
    </p:spTree>
    <p:extLst>
      <p:ext uri="{BB962C8B-B14F-4D97-AF65-F5344CB8AC3E}">
        <p14:creationId xmlns:p14="http://schemas.microsoft.com/office/powerpoint/2010/main" val="160309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6</a:t>
            </a:fld>
            <a:endParaRPr lang="en-US"/>
          </a:p>
        </p:txBody>
      </p:sp>
    </p:spTree>
    <p:extLst>
      <p:ext uri="{BB962C8B-B14F-4D97-AF65-F5344CB8AC3E}">
        <p14:creationId xmlns:p14="http://schemas.microsoft.com/office/powerpoint/2010/main" val="88617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600"/>
              </a:spcAft>
              <a:buClr>
                <a:schemeClr val="accent2"/>
              </a:buClr>
              <a:buFont typeface="Calibri" panose="020F0502020204030204" pitchFamily="34" charset="0"/>
              <a:buNone/>
            </a:pPr>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7</a:t>
            </a:fld>
            <a:endParaRPr lang="en-US"/>
          </a:p>
        </p:txBody>
      </p:sp>
    </p:spTree>
    <p:extLst>
      <p:ext uri="{BB962C8B-B14F-4D97-AF65-F5344CB8AC3E}">
        <p14:creationId xmlns:p14="http://schemas.microsoft.com/office/powerpoint/2010/main" val="34572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5D145A-04E5-2640-83CE-DB2C5264D98C}" type="slidenum">
              <a:rPr lang="en-US" smtClean="0"/>
              <a:t>8</a:t>
            </a:fld>
            <a:endParaRPr lang="en-US"/>
          </a:p>
        </p:txBody>
      </p:sp>
    </p:spTree>
    <p:extLst>
      <p:ext uri="{BB962C8B-B14F-4D97-AF65-F5344CB8AC3E}">
        <p14:creationId xmlns:p14="http://schemas.microsoft.com/office/powerpoint/2010/main" val="381225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45A-04E5-2640-83CE-DB2C5264D98C}" type="slidenum">
              <a:rPr lang="en-US" smtClean="0"/>
              <a:t>9</a:t>
            </a:fld>
            <a:endParaRPr lang="en-US" dirty="0"/>
          </a:p>
        </p:txBody>
      </p:sp>
    </p:spTree>
    <p:extLst>
      <p:ext uri="{BB962C8B-B14F-4D97-AF65-F5344CB8AC3E}">
        <p14:creationId xmlns:p14="http://schemas.microsoft.com/office/powerpoint/2010/main" val="332097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047539"/>
            <a:ext cx="7543800" cy="2228427"/>
          </a:xfrm>
        </p:spPr>
        <p:txBody>
          <a:bodyPr anchor="b"/>
          <a:lstStyle>
            <a:lvl1pPr algn="ctr">
              <a:defRPr sz="4950"/>
            </a:lvl1pPr>
          </a:lstStyle>
          <a:p>
            <a:r>
              <a:rPr lang="en-US"/>
              <a:t>Click to edit Master title style</a:t>
            </a:r>
            <a:endParaRPr lang="en-US" dirty="0"/>
          </a:p>
        </p:txBody>
      </p:sp>
      <p:sp>
        <p:nvSpPr>
          <p:cNvPr id="3" name="Subtitle 2"/>
          <p:cNvSpPr>
            <a:spLocks noGrp="1"/>
          </p:cNvSpPr>
          <p:nvPr>
            <p:ph type="subTitle" idx="1"/>
          </p:nvPr>
        </p:nvSpPr>
        <p:spPr>
          <a:xfrm>
            <a:off x="1257300" y="3361902"/>
            <a:ext cx="7543800" cy="1545378"/>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342148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107860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2" y="340783"/>
            <a:ext cx="2168843" cy="54243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340783"/>
            <a:ext cx="6380798" cy="54243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177662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8052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6" y="1595756"/>
            <a:ext cx="8675370" cy="2662555"/>
          </a:xfrm>
        </p:spPr>
        <p:txBody>
          <a:bodyPr anchor="b"/>
          <a:lstStyle>
            <a:lvl1pPr>
              <a:defRPr sz="4950"/>
            </a:lvl1pPr>
          </a:lstStyle>
          <a:p>
            <a:r>
              <a:rPr lang="en-US"/>
              <a:t>Click to edit Master title style</a:t>
            </a:r>
            <a:endParaRPr lang="en-US" dirty="0"/>
          </a:p>
        </p:txBody>
      </p:sp>
      <p:sp>
        <p:nvSpPr>
          <p:cNvPr id="3" name="Text Placeholder 2"/>
          <p:cNvSpPr>
            <a:spLocks noGrp="1"/>
          </p:cNvSpPr>
          <p:nvPr>
            <p:ph type="body" idx="1"/>
          </p:nvPr>
        </p:nvSpPr>
        <p:spPr>
          <a:xfrm>
            <a:off x="686276" y="4283499"/>
            <a:ext cx="8675370" cy="1400175"/>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1367669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1703917"/>
            <a:ext cx="4274820" cy="4061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1703917"/>
            <a:ext cx="4274820" cy="4061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2719551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340784"/>
            <a:ext cx="8675370" cy="123719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569085"/>
            <a:ext cx="4255174" cy="768985"/>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692826" y="2338070"/>
            <a:ext cx="4255174" cy="3438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5" y="1569085"/>
            <a:ext cx="4276130" cy="768985"/>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p:cNvSpPr>
            <a:spLocks noGrp="1"/>
          </p:cNvSpPr>
          <p:nvPr>
            <p:ph sz="quarter" idx="4"/>
          </p:nvPr>
        </p:nvSpPr>
        <p:spPr>
          <a:xfrm>
            <a:off x="5092065" y="2338070"/>
            <a:ext cx="4276130" cy="3438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669725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150689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1433418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26720"/>
            <a:ext cx="3244096" cy="1493520"/>
          </a:xfrm>
        </p:spPr>
        <p:txBody>
          <a:bodyPr anchor="b"/>
          <a:lstStyle>
            <a:lvl1pPr>
              <a:defRPr sz="2640"/>
            </a:lvl1pPr>
          </a:lstStyle>
          <a:p>
            <a:r>
              <a:rPr lang="en-US"/>
              <a:t>Click to edit Master title style</a:t>
            </a:r>
            <a:endParaRPr lang="en-US" dirty="0"/>
          </a:p>
        </p:txBody>
      </p:sp>
      <p:sp>
        <p:nvSpPr>
          <p:cNvPr id="3" name="Content Placeholder 2"/>
          <p:cNvSpPr>
            <a:spLocks noGrp="1"/>
          </p:cNvSpPr>
          <p:nvPr>
            <p:ph idx="1"/>
          </p:nvPr>
        </p:nvSpPr>
        <p:spPr>
          <a:xfrm>
            <a:off x="4276130" y="921597"/>
            <a:ext cx="5092065" cy="4548717"/>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1920240"/>
            <a:ext cx="3244096" cy="3557482"/>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267438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26720"/>
            <a:ext cx="3244096" cy="1493520"/>
          </a:xfrm>
        </p:spPr>
        <p:txBody>
          <a:bodyPr anchor="b"/>
          <a:lstStyle>
            <a:lvl1pPr>
              <a:defRPr sz="264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921597"/>
            <a:ext cx="5092065" cy="4548717"/>
          </a:xfrm>
        </p:spPr>
        <p:txBody>
          <a:bodyPr anchor="t"/>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dirty="0"/>
              <a:t>Click icon to add picture</a:t>
            </a:r>
          </a:p>
        </p:txBody>
      </p:sp>
      <p:sp>
        <p:nvSpPr>
          <p:cNvPr id="4" name="Text Placeholder 3"/>
          <p:cNvSpPr>
            <a:spLocks noGrp="1"/>
          </p:cNvSpPr>
          <p:nvPr>
            <p:ph type="body" sz="half" idx="2"/>
          </p:nvPr>
        </p:nvSpPr>
        <p:spPr>
          <a:xfrm>
            <a:off x="692825" y="1920240"/>
            <a:ext cx="3244096" cy="3557482"/>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B37FFAB3-8B85-DE47-B15B-BA707ECBD85D}" type="datetimeFigureOut">
              <a:rPr lang="en-US" smtClean="0"/>
              <a:t>8/30/2022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53CBA2-6C3E-A447-87CF-340E4C36B5B7}" type="slidenum">
              <a:rPr lang="en-US" smtClean="0"/>
              <a:t>‹#›</a:t>
            </a:fld>
            <a:endParaRPr lang="en-US" dirty="0"/>
          </a:p>
        </p:txBody>
      </p:sp>
    </p:spTree>
    <p:extLst>
      <p:ext uri="{BB962C8B-B14F-4D97-AF65-F5344CB8AC3E}">
        <p14:creationId xmlns:p14="http://schemas.microsoft.com/office/powerpoint/2010/main" val="204010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340784"/>
            <a:ext cx="8675370" cy="12371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1703917"/>
            <a:ext cx="8675370" cy="40612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5932594"/>
            <a:ext cx="2263140" cy="340783"/>
          </a:xfrm>
          <a:prstGeom prst="rect">
            <a:avLst/>
          </a:prstGeom>
        </p:spPr>
        <p:txBody>
          <a:bodyPr vert="horz" lIns="91440" tIns="45720" rIns="91440" bIns="45720" rtlCol="0" anchor="ctr"/>
          <a:lstStyle>
            <a:lvl1pPr algn="l">
              <a:defRPr sz="990">
                <a:solidFill>
                  <a:schemeClr val="tx1">
                    <a:tint val="75000"/>
                  </a:schemeClr>
                </a:solidFill>
              </a:defRPr>
            </a:lvl1pPr>
          </a:lstStyle>
          <a:p>
            <a:fld id="{B37FFAB3-8B85-DE47-B15B-BA707ECBD85D}" type="datetimeFigureOut">
              <a:rPr lang="en-US" smtClean="0"/>
              <a:t>8/30/2022</a:t>
            </a:fld>
            <a:endParaRPr lang="en-US" dirty="0"/>
          </a:p>
        </p:txBody>
      </p:sp>
      <p:sp>
        <p:nvSpPr>
          <p:cNvPr id="5" name="Footer Placeholder 4"/>
          <p:cNvSpPr>
            <a:spLocks noGrp="1"/>
          </p:cNvSpPr>
          <p:nvPr>
            <p:ph type="ftr" sz="quarter" idx="3"/>
          </p:nvPr>
        </p:nvSpPr>
        <p:spPr>
          <a:xfrm>
            <a:off x="3331845" y="5932594"/>
            <a:ext cx="3394710" cy="340783"/>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03745" y="5932594"/>
            <a:ext cx="2263140" cy="340783"/>
          </a:xfrm>
          <a:prstGeom prst="rect">
            <a:avLst/>
          </a:prstGeom>
        </p:spPr>
        <p:txBody>
          <a:bodyPr vert="horz" lIns="91440" tIns="45720" rIns="91440" bIns="45720" rtlCol="0" anchor="ctr"/>
          <a:lstStyle>
            <a:lvl1pPr algn="r">
              <a:defRPr sz="990">
                <a:solidFill>
                  <a:schemeClr val="tx1">
                    <a:tint val="75000"/>
                  </a:schemeClr>
                </a:solidFill>
              </a:defRPr>
            </a:lvl1pPr>
          </a:lstStyle>
          <a:p>
            <a:fld id="{2453CBA2-6C3E-A447-87CF-340E4C36B5B7}" type="slidenum">
              <a:rPr lang="en-US" smtClean="0"/>
              <a:t>‹#›</a:t>
            </a:fld>
            <a:endParaRPr lang="en-US" dirty="0"/>
          </a:p>
        </p:txBody>
      </p:sp>
    </p:spTree>
    <p:extLst>
      <p:ext uri="{BB962C8B-B14F-4D97-AF65-F5344CB8AC3E}">
        <p14:creationId xmlns:p14="http://schemas.microsoft.com/office/powerpoint/2010/main" val="2698253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s://feedingamerica.sharepoint.com/:f:/r/marcom/national_campaigns/HAM2022/Social%20Images?csf=1&amp;web=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feedingamerica.sharepoint.com/:f:/r/marcom/national_campaigns/HAM2022/Social%20Images?csf=1&amp;web=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feedingamerica.sharepoint.com/:f:/r/marcom/national_campaigns/HAM2022/Advocacy%20Social%20Images?csf=1&amp;web=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dropbox.com/s/em1fvc4it5o7da3/Toaster_B.gif?dl=0"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hyperlink" Target="https://feedingamerica.sharepoint.com/:f:/r/marcom/national_campaigns/HAM2022/Flyers?csf=1&amp;web=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feedingamerica.sharepoint.com/:w:/g/marcom/national_campaigns/Ebsm_wOiniZFuYMsKYzLBQIBh1ut-sS_rIsIBeenfV_M5g" TargetMode="Externa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feedingamerica.sharepoint.com/:w:/g/marcom/national_campaigns/EXy6cf0au0VNiiLOJ1LzIlABVW0WxG5yf3lbg5Cec_Z56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adweek.com/media/instagram-how-to-pin-posts-to-your-profile/" TargetMode="External"/><Relationship Id="rId5" Type="http://schemas.openxmlformats.org/officeDocument/2006/relationships/slide" Target="slide14.xml"/><Relationship Id="rId4" Type="http://schemas.openxmlformats.org/officeDocument/2006/relationships/slide" Target="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dropbox.com/sh/4t51y7riuyimvru/AAC51cUnODjh53RMuceJ5aM8a?dl=0"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video" Target="https://www.youtube.com/embed/48_SVcgbXJE?feature=oembed" TargetMode="External"/><Relationship Id="rId6" Type="http://schemas.openxmlformats.org/officeDocument/2006/relationships/hyperlink" Target="https://feedingamerica.sharepoint.com/:f:/r/marcom/national_campaigns/HAM2022/Localized%20Videos?csf=1&amp;web=1&amp;e=YcCMnF" TargetMode="External"/><Relationship Id="rId5" Type="http://schemas.openxmlformats.org/officeDocument/2006/relationships/image" Target="../media/image12.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97F6F-CF35-514D-B9A0-194ABE0B0F6C}"/>
              </a:ext>
            </a:extLst>
          </p:cNvPr>
          <p:cNvSpPr/>
          <p:nvPr/>
        </p:nvSpPr>
        <p:spPr>
          <a:xfrm>
            <a:off x="0" y="0"/>
            <a:ext cx="10058400" cy="6400800"/>
          </a:xfrm>
          <a:prstGeom prst="rect">
            <a:avLst/>
          </a:prstGeom>
          <a:solidFill>
            <a:srgbClr val="DD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EF86EF-1C2B-F44D-987C-5AB35110AE66}"/>
              </a:ext>
            </a:extLst>
          </p:cNvPr>
          <p:cNvSpPr txBox="1"/>
          <p:nvPr/>
        </p:nvSpPr>
        <p:spPr>
          <a:xfrm>
            <a:off x="3356899" y="3206416"/>
            <a:ext cx="334460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September 2022</a:t>
            </a:r>
          </a:p>
          <a:p>
            <a:pPr algn="ctr"/>
            <a:r>
              <a:rPr lang="en-US" sz="2800" b="1" dirty="0">
                <a:solidFill>
                  <a:schemeClr val="bg1"/>
                </a:solidFill>
                <a:latin typeface="Arial" panose="020B0604020202020204" pitchFamily="34" charset="0"/>
                <a:cs typeface="Arial" panose="020B0604020202020204" pitchFamily="34" charset="0"/>
              </a:rPr>
              <a:t>Network Toolkit</a:t>
            </a:r>
          </a:p>
        </p:txBody>
      </p:sp>
      <p:pic>
        <p:nvPicPr>
          <p:cNvPr id="4" name="Picture 3">
            <a:extLst>
              <a:ext uri="{FF2B5EF4-FFF2-40B4-BE49-F238E27FC236}">
                <a16:creationId xmlns:a16="http://schemas.microsoft.com/office/drawing/2014/main" id="{C78E9AC1-BEFE-63AB-5EA8-011190CA0DAC}"/>
              </a:ext>
            </a:extLst>
          </p:cNvPr>
          <p:cNvPicPr>
            <a:picLocks noChangeAspect="1"/>
          </p:cNvPicPr>
          <p:nvPr/>
        </p:nvPicPr>
        <p:blipFill>
          <a:blip r:embed="rId3"/>
          <a:stretch>
            <a:fillRect/>
          </a:stretch>
        </p:blipFill>
        <p:spPr>
          <a:xfrm>
            <a:off x="1040154" y="2064471"/>
            <a:ext cx="7978092" cy="849716"/>
          </a:xfrm>
          <a:prstGeom prst="rect">
            <a:avLst/>
          </a:prstGeom>
        </p:spPr>
      </p:pic>
    </p:spTree>
    <p:extLst>
      <p:ext uri="{BB962C8B-B14F-4D97-AF65-F5344CB8AC3E}">
        <p14:creationId xmlns:p14="http://schemas.microsoft.com/office/powerpoint/2010/main" val="14215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819616F-E64D-8B4F-99A9-2527DAD70768}"/>
              </a:ext>
            </a:extLst>
          </p:cNvPr>
          <p:cNvSpPr txBox="1"/>
          <p:nvPr/>
        </p:nvSpPr>
        <p:spPr>
          <a:xfrm>
            <a:off x="561074" y="622175"/>
            <a:ext cx="8597891" cy="707886"/>
          </a:xfrm>
          <a:prstGeom prst="rect">
            <a:avLst/>
          </a:prstGeom>
          <a:noFill/>
        </p:spPr>
        <p:txBody>
          <a:bodyPr wrap="square" rtlCol="0">
            <a:spAutoFit/>
          </a:bodyPr>
          <a:lstStyle/>
          <a:p>
            <a:pPr>
              <a:lnSpc>
                <a:spcPts val="2440"/>
              </a:lnSpc>
            </a:pPr>
            <a:r>
              <a:rPr lang="en-US" sz="3200" dirty="0">
                <a:solidFill>
                  <a:srgbClr val="DD7300"/>
                </a:solidFill>
                <a:latin typeface="Arial Black" panose="020B0A04020102020204" pitchFamily="34" charset="0"/>
              </a:rPr>
              <a:t>SOCIAL IMAGES</a:t>
            </a:r>
            <a:r>
              <a:rPr lang="en-US" sz="3200" b="1" dirty="0">
                <a:solidFill>
                  <a:srgbClr val="DD7300"/>
                </a:solidFill>
                <a:latin typeface="Gotham Bold" pitchFamily="50" charset="0"/>
              </a:rPr>
              <a:t> </a:t>
            </a:r>
            <a:br>
              <a:rPr lang="en-US" sz="3200" b="1" dirty="0">
                <a:solidFill>
                  <a:srgbClr val="DD7300"/>
                </a:solidFill>
                <a:latin typeface="Gotham Bold" pitchFamily="50" charset="0"/>
              </a:rPr>
            </a:br>
            <a:r>
              <a:rPr lang="en-US" sz="2000" b="1" dirty="0">
                <a:solidFill>
                  <a:schemeClr val="tx1">
                    <a:lumMod val="75000"/>
                    <a:lumOff val="25000"/>
                  </a:schemeClr>
                </a:solidFill>
                <a:latin typeface="Arial" panose="020B0604020202020204" pitchFamily="34" charset="0"/>
                <a:cs typeface="Arial" panose="020B0604020202020204" pitchFamily="34" charset="0"/>
              </a:rPr>
              <a:t>FACEBOOK/TWITTER STATIC</a:t>
            </a:r>
          </a:p>
        </p:txBody>
      </p:sp>
      <p:pic>
        <p:nvPicPr>
          <p:cNvPr id="11" name="Picture 10" descr="Logo&#10;&#10;Description automatically generated">
            <a:extLst>
              <a:ext uri="{FF2B5EF4-FFF2-40B4-BE49-F238E27FC236}">
                <a16:creationId xmlns:a16="http://schemas.microsoft.com/office/drawing/2014/main" id="{3E87A639-FE09-45D5-AFDB-39533C3C813E}"/>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38" name="TextBox 37">
            <a:extLst>
              <a:ext uri="{FF2B5EF4-FFF2-40B4-BE49-F238E27FC236}">
                <a16:creationId xmlns:a16="http://schemas.microsoft.com/office/drawing/2014/main" id="{7354FB72-6144-4E26-85FD-609CB5D49FFD}"/>
              </a:ext>
            </a:extLst>
          </p:cNvPr>
          <p:cNvSpPr txBox="1"/>
          <p:nvPr/>
        </p:nvSpPr>
        <p:spPr>
          <a:xfrm>
            <a:off x="561075" y="1427711"/>
            <a:ext cx="8597891" cy="338811"/>
          </a:xfrm>
          <a:prstGeom prst="rect">
            <a:avLst/>
          </a:prstGeom>
          <a:noFill/>
        </p:spPr>
        <p:txBody>
          <a:bodyPr wrap="square" rtlCol="0">
            <a:spAutoFit/>
          </a:bodyPr>
          <a:lstStyle/>
          <a:p>
            <a:pPr>
              <a:lnSpc>
                <a:spcPts val="2020"/>
              </a:lnSpc>
              <a:spcAft>
                <a:spcPts val="600"/>
              </a:spcAft>
            </a:pPr>
            <a:r>
              <a:rPr lang="en-US" sz="1600" b="1" dirty="0">
                <a:solidFill>
                  <a:srgbClr val="DD74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a:t>
            </a:r>
            <a:r>
              <a:rPr lang="en-US" sz="1600" b="1" dirty="0">
                <a:solidFill>
                  <a:schemeClr val="tx1">
                    <a:lumMod val="65000"/>
                    <a:lumOff val="35000"/>
                  </a:schemeClr>
                </a:solidFill>
                <a:latin typeface="Arial" panose="020B0604020202020204" pitchFamily="34" charset="0"/>
                <a:cs typeface="Arial" panose="020B0604020202020204" pitchFamily="34" charset="0"/>
              </a:rPr>
              <a:t> to files </a:t>
            </a:r>
          </a:p>
        </p:txBody>
      </p:sp>
      <p:grpSp>
        <p:nvGrpSpPr>
          <p:cNvPr id="3" name="Group 2">
            <a:extLst>
              <a:ext uri="{FF2B5EF4-FFF2-40B4-BE49-F238E27FC236}">
                <a16:creationId xmlns:a16="http://schemas.microsoft.com/office/drawing/2014/main" id="{B2D210E9-C1D5-8139-849E-F74D07B512EF}"/>
              </a:ext>
            </a:extLst>
          </p:cNvPr>
          <p:cNvGrpSpPr/>
          <p:nvPr/>
        </p:nvGrpSpPr>
        <p:grpSpPr>
          <a:xfrm>
            <a:off x="561074" y="2430142"/>
            <a:ext cx="8829795" cy="1604550"/>
            <a:chOff x="830007" y="2073902"/>
            <a:chExt cx="8829795" cy="1604550"/>
          </a:xfrm>
        </p:grpSpPr>
        <p:pic>
          <p:nvPicPr>
            <p:cNvPr id="37" name="Picture 36" descr="A picture containing text&#10;&#10;Description automatically generated">
              <a:extLst>
                <a:ext uri="{FF2B5EF4-FFF2-40B4-BE49-F238E27FC236}">
                  <a16:creationId xmlns:a16="http://schemas.microsoft.com/office/drawing/2014/main" id="{AB751784-5958-BD74-D66C-A58D8F1E81D4}"/>
                </a:ext>
              </a:extLst>
            </p:cNvPr>
            <p:cNvPicPr>
              <a:picLocks noChangeAspect="1"/>
            </p:cNvPicPr>
            <p:nvPr/>
          </p:nvPicPr>
          <p:blipFill>
            <a:blip r:embed="rId5"/>
            <a:stretch>
              <a:fillRect/>
            </a:stretch>
          </p:blipFill>
          <p:spPr>
            <a:xfrm>
              <a:off x="830007" y="2073903"/>
              <a:ext cx="2852531" cy="1604549"/>
            </a:xfrm>
            <a:prstGeom prst="rect">
              <a:avLst/>
            </a:prstGeom>
          </p:spPr>
        </p:pic>
        <p:pic>
          <p:nvPicPr>
            <p:cNvPr id="39" name="Picture 38" descr="Website&#10;&#10;Description automatically generated">
              <a:extLst>
                <a:ext uri="{FF2B5EF4-FFF2-40B4-BE49-F238E27FC236}">
                  <a16:creationId xmlns:a16="http://schemas.microsoft.com/office/drawing/2014/main" id="{BC081874-CD40-7CB5-7486-719511D03A82}"/>
                </a:ext>
              </a:extLst>
            </p:cNvPr>
            <p:cNvPicPr>
              <a:picLocks noChangeAspect="1"/>
            </p:cNvPicPr>
            <p:nvPr/>
          </p:nvPicPr>
          <p:blipFill>
            <a:blip r:embed="rId6"/>
            <a:stretch>
              <a:fillRect/>
            </a:stretch>
          </p:blipFill>
          <p:spPr>
            <a:xfrm>
              <a:off x="3818638" y="2073902"/>
              <a:ext cx="2852532" cy="1604549"/>
            </a:xfrm>
            <a:prstGeom prst="rect">
              <a:avLst/>
            </a:prstGeom>
          </p:spPr>
        </p:pic>
        <p:pic>
          <p:nvPicPr>
            <p:cNvPr id="40" name="Picture 39">
              <a:extLst>
                <a:ext uri="{FF2B5EF4-FFF2-40B4-BE49-F238E27FC236}">
                  <a16:creationId xmlns:a16="http://schemas.microsoft.com/office/drawing/2014/main" id="{3B9C8DC6-B6DE-0AC3-1F60-FDE688D32E1E}"/>
                </a:ext>
              </a:extLst>
            </p:cNvPr>
            <p:cNvPicPr>
              <a:picLocks noChangeAspect="1"/>
            </p:cNvPicPr>
            <p:nvPr/>
          </p:nvPicPr>
          <p:blipFill>
            <a:blip r:embed="rId7"/>
            <a:stretch>
              <a:fillRect/>
            </a:stretch>
          </p:blipFill>
          <p:spPr>
            <a:xfrm>
              <a:off x="6807270" y="2073903"/>
              <a:ext cx="2852532" cy="1604548"/>
            </a:xfrm>
            <a:prstGeom prst="rect">
              <a:avLst/>
            </a:prstGeom>
          </p:spPr>
        </p:pic>
      </p:grpSp>
      <p:sp>
        <p:nvSpPr>
          <p:cNvPr id="10" name="TextBox 9">
            <a:extLst>
              <a:ext uri="{FF2B5EF4-FFF2-40B4-BE49-F238E27FC236}">
                <a16:creationId xmlns:a16="http://schemas.microsoft.com/office/drawing/2014/main" id="{D5EC4DBF-DFD9-6AD3-1CC3-AE8458836C94}"/>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10</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spTree>
    <p:extLst>
      <p:ext uri="{BB962C8B-B14F-4D97-AF65-F5344CB8AC3E}">
        <p14:creationId xmlns:p14="http://schemas.microsoft.com/office/powerpoint/2010/main" val="413889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020CE6E7-0FAD-4D15-A51E-E0D980FB3A28}"/>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16" name="TextBox 15">
            <a:extLst>
              <a:ext uri="{FF2B5EF4-FFF2-40B4-BE49-F238E27FC236}">
                <a16:creationId xmlns:a16="http://schemas.microsoft.com/office/drawing/2014/main" id="{E8215785-34CC-49D3-A48D-3D68896C50E5}"/>
              </a:ext>
            </a:extLst>
          </p:cNvPr>
          <p:cNvSpPr txBox="1"/>
          <p:nvPr/>
        </p:nvSpPr>
        <p:spPr>
          <a:xfrm>
            <a:off x="561075" y="1381758"/>
            <a:ext cx="8597891" cy="338811"/>
          </a:xfrm>
          <a:prstGeom prst="rect">
            <a:avLst/>
          </a:prstGeom>
          <a:noFill/>
        </p:spPr>
        <p:txBody>
          <a:bodyPr wrap="square" rtlCol="0">
            <a:spAutoFit/>
          </a:bodyPr>
          <a:lstStyle/>
          <a:p>
            <a:pPr>
              <a:lnSpc>
                <a:spcPts val="2020"/>
              </a:lnSpc>
              <a:spcAft>
                <a:spcPts val="600"/>
              </a:spcAft>
            </a:pPr>
            <a:r>
              <a:rPr lang="en-US" sz="1600" b="1" dirty="0">
                <a:solidFill>
                  <a:srgbClr val="DD74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a:t>
            </a:r>
            <a:r>
              <a:rPr lang="en-US" sz="1600" b="1" dirty="0">
                <a:solidFill>
                  <a:schemeClr val="tx1">
                    <a:lumMod val="65000"/>
                    <a:lumOff val="35000"/>
                  </a:schemeClr>
                </a:solidFill>
                <a:latin typeface="Arial" panose="020B0604020202020204" pitchFamily="34" charset="0"/>
                <a:cs typeface="Arial" panose="020B0604020202020204" pitchFamily="34" charset="0"/>
              </a:rPr>
              <a:t> to files </a:t>
            </a:r>
          </a:p>
        </p:txBody>
      </p:sp>
      <p:sp>
        <p:nvSpPr>
          <p:cNvPr id="11" name="TextBox 10">
            <a:extLst>
              <a:ext uri="{FF2B5EF4-FFF2-40B4-BE49-F238E27FC236}">
                <a16:creationId xmlns:a16="http://schemas.microsoft.com/office/drawing/2014/main" id="{3AE2552B-9C01-7BB9-3EA2-96566CCA9FB4}"/>
              </a:ext>
            </a:extLst>
          </p:cNvPr>
          <p:cNvSpPr txBox="1"/>
          <p:nvPr/>
        </p:nvSpPr>
        <p:spPr>
          <a:xfrm>
            <a:off x="561074" y="584056"/>
            <a:ext cx="8597891" cy="707886"/>
          </a:xfrm>
          <a:prstGeom prst="rect">
            <a:avLst/>
          </a:prstGeom>
          <a:noFill/>
        </p:spPr>
        <p:txBody>
          <a:bodyPr wrap="square" rtlCol="0">
            <a:spAutoFit/>
          </a:bodyPr>
          <a:lstStyle/>
          <a:p>
            <a:pPr>
              <a:lnSpc>
                <a:spcPts val="2440"/>
              </a:lnSpc>
            </a:pPr>
            <a:r>
              <a:rPr lang="en-US" sz="3200" dirty="0">
                <a:solidFill>
                  <a:srgbClr val="DD7300"/>
                </a:solidFill>
                <a:latin typeface="Arial Black" panose="020B0A04020102020204" pitchFamily="34" charset="0"/>
              </a:rPr>
              <a:t>SOCIAL</a:t>
            </a:r>
            <a:r>
              <a:rPr lang="en-US" sz="3200" b="1" dirty="0">
                <a:solidFill>
                  <a:srgbClr val="DD7300"/>
                </a:solidFill>
                <a:latin typeface="Gotham Bold" pitchFamily="50" charset="0"/>
              </a:rPr>
              <a:t> IMAGES</a:t>
            </a:r>
            <a:br>
              <a:rPr lang="en-US" sz="3200" b="1" dirty="0">
                <a:solidFill>
                  <a:srgbClr val="DD7300"/>
                </a:solidFill>
                <a:latin typeface="Gotham Bold" pitchFamily="50" charset="0"/>
              </a:rPr>
            </a:br>
            <a:r>
              <a:rPr lang="en-US" sz="2000" b="1" dirty="0">
                <a:solidFill>
                  <a:schemeClr val="tx1">
                    <a:lumMod val="75000"/>
                    <a:lumOff val="25000"/>
                  </a:schemeClr>
                </a:solidFill>
                <a:latin typeface="Arial" panose="020B0604020202020204" pitchFamily="34" charset="0"/>
                <a:cs typeface="Arial" panose="020B0604020202020204" pitchFamily="34" charset="0"/>
              </a:rPr>
              <a:t>INSTAGRAM STATIC</a:t>
            </a:r>
          </a:p>
        </p:txBody>
      </p:sp>
      <p:grpSp>
        <p:nvGrpSpPr>
          <p:cNvPr id="8" name="Group 7">
            <a:extLst>
              <a:ext uri="{FF2B5EF4-FFF2-40B4-BE49-F238E27FC236}">
                <a16:creationId xmlns:a16="http://schemas.microsoft.com/office/drawing/2014/main" id="{82C208D4-73A5-3DF9-2023-B8F2DBF32644}"/>
              </a:ext>
            </a:extLst>
          </p:cNvPr>
          <p:cNvGrpSpPr/>
          <p:nvPr/>
        </p:nvGrpSpPr>
        <p:grpSpPr>
          <a:xfrm>
            <a:off x="630502" y="1984723"/>
            <a:ext cx="7860333" cy="3034319"/>
            <a:chOff x="630502" y="2072751"/>
            <a:chExt cx="7860333" cy="3034319"/>
          </a:xfrm>
        </p:grpSpPr>
        <p:pic>
          <p:nvPicPr>
            <p:cNvPr id="3" name="Picture 2" descr="A picture containing text, indoor&#10;&#10;Description automatically generated">
              <a:extLst>
                <a:ext uri="{FF2B5EF4-FFF2-40B4-BE49-F238E27FC236}">
                  <a16:creationId xmlns:a16="http://schemas.microsoft.com/office/drawing/2014/main" id="{E9A05AD3-9E71-D482-34DF-D7245B7C8CDE}"/>
                </a:ext>
              </a:extLst>
            </p:cNvPr>
            <p:cNvPicPr>
              <a:picLocks noChangeAspect="1"/>
            </p:cNvPicPr>
            <p:nvPr/>
          </p:nvPicPr>
          <p:blipFill>
            <a:blip r:embed="rId5"/>
            <a:stretch>
              <a:fillRect/>
            </a:stretch>
          </p:blipFill>
          <p:spPr>
            <a:xfrm>
              <a:off x="630502" y="2074505"/>
              <a:ext cx="2426051" cy="3032564"/>
            </a:xfrm>
            <a:prstGeom prst="rect">
              <a:avLst/>
            </a:prstGeom>
          </p:spPr>
        </p:pic>
        <p:pic>
          <p:nvPicPr>
            <p:cNvPr id="5" name="Picture 4" descr="A bowl of eggs&#10;&#10;Description automatically generated with low confidence">
              <a:extLst>
                <a:ext uri="{FF2B5EF4-FFF2-40B4-BE49-F238E27FC236}">
                  <a16:creationId xmlns:a16="http://schemas.microsoft.com/office/drawing/2014/main" id="{4835B865-0632-A033-D90A-879FDA06B7B4}"/>
                </a:ext>
              </a:extLst>
            </p:cNvPr>
            <p:cNvPicPr>
              <a:picLocks noChangeAspect="1"/>
            </p:cNvPicPr>
            <p:nvPr/>
          </p:nvPicPr>
          <p:blipFill>
            <a:blip r:embed="rId6"/>
            <a:stretch>
              <a:fillRect/>
            </a:stretch>
          </p:blipFill>
          <p:spPr>
            <a:xfrm>
              <a:off x="3347643" y="2074506"/>
              <a:ext cx="2426051" cy="3032564"/>
            </a:xfrm>
            <a:prstGeom prst="rect">
              <a:avLst/>
            </a:prstGeom>
          </p:spPr>
        </p:pic>
        <p:pic>
          <p:nvPicPr>
            <p:cNvPr id="7" name="Picture 6" descr="A plate of food&#10;&#10;Description automatically generated with medium confidence">
              <a:extLst>
                <a:ext uri="{FF2B5EF4-FFF2-40B4-BE49-F238E27FC236}">
                  <a16:creationId xmlns:a16="http://schemas.microsoft.com/office/drawing/2014/main" id="{DFB34BBA-D7B7-6B70-C503-350739461B4F}"/>
                </a:ext>
              </a:extLst>
            </p:cNvPr>
            <p:cNvPicPr>
              <a:picLocks noChangeAspect="1"/>
            </p:cNvPicPr>
            <p:nvPr/>
          </p:nvPicPr>
          <p:blipFill>
            <a:blip r:embed="rId7"/>
            <a:stretch>
              <a:fillRect/>
            </a:stretch>
          </p:blipFill>
          <p:spPr>
            <a:xfrm>
              <a:off x="6064784" y="2072751"/>
              <a:ext cx="2426051" cy="3032564"/>
            </a:xfrm>
            <a:prstGeom prst="rect">
              <a:avLst/>
            </a:prstGeom>
          </p:spPr>
        </p:pic>
      </p:grpSp>
      <p:sp>
        <p:nvSpPr>
          <p:cNvPr id="13" name="TextBox 12">
            <a:extLst>
              <a:ext uri="{FF2B5EF4-FFF2-40B4-BE49-F238E27FC236}">
                <a16:creationId xmlns:a16="http://schemas.microsoft.com/office/drawing/2014/main" id="{1C2CF5CB-A2CE-82D1-09BE-5B7A093CF5F3}"/>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11</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spTree>
    <p:extLst>
      <p:ext uri="{BB962C8B-B14F-4D97-AF65-F5344CB8AC3E}">
        <p14:creationId xmlns:p14="http://schemas.microsoft.com/office/powerpoint/2010/main" val="289437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020CE6E7-0FAD-4D15-A51E-E0D980FB3A28}"/>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16" name="TextBox 15">
            <a:extLst>
              <a:ext uri="{FF2B5EF4-FFF2-40B4-BE49-F238E27FC236}">
                <a16:creationId xmlns:a16="http://schemas.microsoft.com/office/drawing/2014/main" id="{E8215785-34CC-49D3-A48D-3D68896C50E5}"/>
              </a:ext>
            </a:extLst>
          </p:cNvPr>
          <p:cNvSpPr txBox="1"/>
          <p:nvPr/>
        </p:nvSpPr>
        <p:spPr>
          <a:xfrm>
            <a:off x="561075" y="1381758"/>
            <a:ext cx="8597891" cy="338811"/>
          </a:xfrm>
          <a:prstGeom prst="rect">
            <a:avLst/>
          </a:prstGeom>
          <a:noFill/>
        </p:spPr>
        <p:txBody>
          <a:bodyPr wrap="square" rtlCol="0">
            <a:spAutoFit/>
          </a:bodyPr>
          <a:lstStyle/>
          <a:p>
            <a:pPr>
              <a:lnSpc>
                <a:spcPts val="2020"/>
              </a:lnSpc>
              <a:spcAft>
                <a:spcPts val="600"/>
              </a:spcAft>
            </a:pPr>
            <a:r>
              <a:rPr lang="en-US" sz="1600" b="1" dirty="0">
                <a:solidFill>
                  <a:schemeClr val="accent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a:t>
            </a:r>
            <a:r>
              <a:rPr lang="en-US" sz="1600" b="1" dirty="0">
                <a:solidFill>
                  <a:schemeClr val="tx1">
                    <a:lumMod val="65000"/>
                    <a:lumOff val="35000"/>
                  </a:schemeClr>
                </a:solidFill>
                <a:latin typeface="Arial" panose="020B0604020202020204" pitchFamily="34" charset="0"/>
                <a:cs typeface="Arial" panose="020B0604020202020204" pitchFamily="34" charset="0"/>
              </a:rPr>
              <a:t> to files </a:t>
            </a:r>
          </a:p>
        </p:txBody>
      </p:sp>
      <p:sp>
        <p:nvSpPr>
          <p:cNvPr id="11" name="TextBox 10">
            <a:extLst>
              <a:ext uri="{FF2B5EF4-FFF2-40B4-BE49-F238E27FC236}">
                <a16:creationId xmlns:a16="http://schemas.microsoft.com/office/drawing/2014/main" id="{3AE2552B-9C01-7BB9-3EA2-96566CCA9FB4}"/>
              </a:ext>
            </a:extLst>
          </p:cNvPr>
          <p:cNvSpPr txBox="1"/>
          <p:nvPr/>
        </p:nvSpPr>
        <p:spPr>
          <a:xfrm>
            <a:off x="561074" y="584056"/>
            <a:ext cx="8597891" cy="707886"/>
          </a:xfrm>
          <a:prstGeom prst="rect">
            <a:avLst/>
          </a:prstGeom>
          <a:noFill/>
        </p:spPr>
        <p:txBody>
          <a:bodyPr wrap="square" rtlCol="0">
            <a:spAutoFit/>
          </a:bodyPr>
          <a:lstStyle/>
          <a:p>
            <a:pPr>
              <a:lnSpc>
                <a:spcPts val="2440"/>
              </a:lnSpc>
            </a:pPr>
            <a:r>
              <a:rPr lang="en-US" sz="3200" dirty="0">
                <a:solidFill>
                  <a:srgbClr val="DD7300"/>
                </a:solidFill>
                <a:latin typeface="Arial Black" panose="020B0A04020102020204" pitchFamily="34" charset="0"/>
              </a:rPr>
              <a:t>SOCIAL IMAGES</a:t>
            </a:r>
            <a:r>
              <a:rPr lang="en-US" sz="3200" b="1" dirty="0">
                <a:solidFill>
                  <a:srgbClr val="DD7300"/>
                </a:solidFill>
                <a:latin typeface="Gotham Bold" pitchFamily="50" charset="0"/>
              </a:rPr>
              <a:t> </a:t>
            </a:r>
            <a:br>
              <a:rPr lang="en-US" sz="3200" b="1" dirty="0">
                <a:solidFill>
                  <a:srgbClr val="DD7300"/>
                </a:solidFill>
                <a:latin typeface="Gotham Bold" pitchFamily="50" charset="0"/>
              </a:rPr>
            </a:br>
            <a:r>
              <a:rPr lang="en-US" sz="2000" b="1" dirty="0">
                <a:solidFill>
                  <a:schemeClr val="tx1">
                    <a:lumMod val="75000"/>
                    <a:lumOff val="25000"/>
                  </a:schemeClr>
                </a:solidFill>
                <a:latin typeface="Arial" panose="020B0604020202020204" pitchFamily="34" charset="0"/>
                <a:cs typeface="Arial" panose="020B0604020202020204" pitchFamily="34" charset="0"/>
              </a:rPr>
              <a:t>ADVOCACY</a:t>
            </a:r>
          </a:p>
        </p:txBody>
      </p:sp>
      <p:sp>
        <p:nvSpPr>
          <p:cNvPr id="13" name="TextBox 12">
            <a:extLst>
              <a:ext uri="{FF2B5EF4-FFF2-40B4-BE49-F238E27FC236}">
                <a16:creationId xmlns:a16="http://schemas.microsoft.com/office/drawing/2014/main" id="{1C2CF5CB-A2CE-82D1-09BE-5B7A093CF5F3}"/>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12</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grpSp>
        <p:nvGrpSpPr>
          <p:cNvPr id="2" name="Group 1">
            <a:extLst>
              <a:ext uri="{FF2B5EF4-FFF2-40B4-BE49-F238E27FC236}">
                <a16:creationId xmlns:a16="http://schemas.microsoft.com/office/drawing/2014/main" id="{4CD6E6DD-FFAA-26C1-C651-9521138B7813}"/>
              </a:ext>
            </a:extLst>
          </p:cNvPr>
          <p:cNvGrpSpPr/>
          <p:nvPr/>
        </p:nvGrpSpPr>
        <p:grpSpPr>
          <a:xfrm>
            <a:off x="561074" y="2314086"/>
            <a:ext cx="4081462" cy="2553402"/>
            <a:chOff x="561074" y="2126830"/>
            <a:chExt cx="4081462" cy="2553402"/>
          </a:xfrm>
        </p:grpSpPr>
        <p:pic>
          <p:nvPicPr>
            <p:cNvPr id="12" name="Picture 11" descr="A plate of food&#10;&#10;Description automatically generated with medium confidence">
              <a:extLst>
                <a:ext uri="{FF2B5EF4-FFF2-40B4-BE49-F238E27FC236}">
                  <a16:creationId xmlns:a16="http://schemas.microsoft.com/office/drawing/2014/main" id="{FE7B5CFF-8D8C-8F1A-6311-4631C563282A}"/>
                </a:ext>
              </a:extLst>
            </p:cNvPr>
            <p:cNvPicPr>
              <a:picLocks noChangeAspect="1"/>
            </p:cNvPicPr>
            <p:nvPr/>
          </p:nvPicPr>
          <p:blipFill>
            <a:blip r:embed="rId5"/>
            <a:stretch>
              <a:fillRect/>
            </a:stretch>
          </p:blipFill>
          <p:spPr>
            <a:xfrm>
              <a:off x="630593" y="2423514"/>
              <a:ext cx="4011943" cy="2256718"/>
            </a:xfrm>
            <a:prstGeom prst="rect">
              <a:avLst/>
            </a:prstGeom>
          </p:spPr>
        </p:pic>
        <p:sp>
          <p:nvSpPr>
            <p:cNvPr id="15" name="TextBox 14">
              <a:extLst>
                <a:ext uri="{FF2B5EF4-FFF2-40B4-BE49-F238E27FC236}">
                  <a16:creationId xmlns:a16="http://schemas.microsoft.com/office/drawing/2014/main" id="{5C9FBA12-9F94-69AC-A8C9-F26A7DAC9635}"/>
                </a:ext>
              </a:extLst>
            </p:cNvPr>
            <p:cNvSpPr txBox="1"/>
            <p:nvPr/>
          </p:nvSpPr>
          <p:spPr>
            <a:xfrm>
              <a:off x="561074" y="2126830"/>
              <a:ext cx="2052730" cy="296684"/>
            </a:xfrm>
            <a:prstGeom prst="rect">
              <a:avLst/>
            </a:prstGeom>
            <a:noFill/>
          </p:spPr>
          <p:txBody>
            <a:bodyPr wrap="square" rtlCol="0">
              <a:spAutoFit/>
            </a:bodyPr>
            <a:lstStyle/>
            <a:p>
              <a:pPr>
                <a:lnSpc>
                  <a:spcPts val="1720"/>
                </a:lnSpc>
                <a:spcAft>
                  <a:spcPts val="400"/>
                </a:spcAft>
              </a:pPr>
              <a:r>
                <a:rPr lang="en-US" sz="1200" b="1" dirty="0">
                  <a:solidFill>
                    <a:schemeClr val="tx1">
                      <a:lumMod val="75000"/>
                      <a:lumOff val="25000"/>
                    </a:schemeClr>
                  </a:solidFill>
                  <a:latin typeface="Arial"/>
                  <a:cs typeface="Arial"/>
                </a:rPr>
                <a:t>FACEBOOK/TWITTER</a:t>
              </a:r>
            </a:p>
          </p:txBody>
        </p:sp>
      </p:grpSp>
      <p:grpSp>
        <p:nvGrpSpPr>
          <p:cNvPr id="4" name="Group 3">
            <a:extLst>
              <a:ext uri="{FF2B5EF4-FFF2-40B4-BE49-F238E27FC236}">
                <a16:creationId xmlns:a16="http://schemas.microsoft.com/office/drawing/2014/main" id="{6C4970A2-B8FC-AAD8-0BBE-7C3269FF6998}"/>
              </a:ext>
            </a:extLst>
          </p:cNvPr>
          <p:cNvGrpSpPr/>
          <p:nvPr/>
        </p:nvGrpSpPr>
        <p:grpSpPr>
          <a:xfrm>
            <a:off x="5682289" y="1891188"/>
            <a:ext cx="2650828" cy="3524553"/>
            <a:chOff x="5682289" y="1891188"/>
            <a:chExt cx="2650828" cy="3524553"/>
          </a:xfrm>
        </p:grpSpPr>
        <p:pic>
          <p:nvPicPr>
            <p:cNvPr id="14" name="Picture 13" descr="A plate of food&#10;&#10;Description automatically generated with medium confidence">
              <a:extLst>
                <a:ext uri="{FF2B5EF4-FFF2-40B4-BE49-F238E27FC236}">
                  <a16:creationId xmlns:a16="http://schemas.microsoft.com/office/drawing/2014/main" id="{00218516-1E56-5083-80C9-EF2C9A0A060E}"/>
                </a:ext>
              </a:extLst>
            </p:cNvPr>
            <p:cNvPicPr>
              <a:picLocks noChangeAspect="1"/>
            </p:cNvPicPr>
            <p:nvPr/>
          </p:nvPicPr>
          <p:blipFill>
            <a:blip r:embed="rId6"/>
            <a:stretch>
              <a:fillRect/>
            </a:stretch>
          </p:blipFill>
          <p:spPr>
            <a:xfrm>
              <a:off x="5756093" y="2194460"/>
              <a:ext cx="2577024" cy="3221281"/>
            </a:xfrm>
            <a:prstGeom prst="rect">
              <a:avLst/>
            </a:prstGeom>
          </p:spPr>
        </p:pic>
        <p:sp>
          <p:nvSpPr>
            <p:cNvPr id="17" name="TextBox 16">
              <a:extLst>
                <a:ext uri="{FF2B5EF4-FFF2-40B4-BE49-F238E27FC236}">
                  <a16:creationId xmlns:a16="http://schemas.microsoft.com/office/drawing/2014/main" id="{8B7CFCCA-CAD9-EA29-EC9C-978C3CA499C1}"/>
                </a:ext>
              </a:extLst>
            </p:cNvPr>
            <p:cNvSpPr txBox="1"/>
            <p:nvPr/>
          </p:nvSpPr>
          <p:spPr>
            <a:xfrm>
              <a:off x="5682289" y="1891188"/>
              <a:ext cx="2052730" cy="296684"/>
            </a:xfrm>
            <a:prstGeom prst="rect">
              <a:avLst/>
            </a:prstGeom>
            <a:noFill/>
          </p:spPr>
          <p:txBody>
            <a:bodyPr wrap="square" rtlCol="0">
              <a:spAutoFit/>
            </a:bodyPr>
            <a:lstStyle/>
            <a:p>
              <a:pPr>
                <a:lnSpc>
                  <a:spcPts val="1720"/>
                </a:lnSpc>
                <a:spcAft>
                  <a:spcPts val="400"/>
                </a:spcAft>
              </a:pPr>
              <a:r>
                <a:rPr lang="en-US" sz="1200" b="1" dirty="0">
                  <a:solidFill>
                    <a:schemeClr val="tx1">
                      <a:lumMod val="75000"/>
                      <a:lumOff val="25000"/>
                    </a:schemeClr>
                  </a:solidFill>
                  <a:latin typeface="Arial"/>
                  <a:cs typeface="Arial"/>
                </a:rPr>
                <a:t>INSTAGRAM</a:t>
              </a:r>
            </a:p>
          </p:txBody>
        </p:sp>
      </p:grpSp>
    </p:spTree>
    <p:extLst>
      <p:ext uri="{BB962C8B-B14F-4D97-AF65-F5344CB8AC3E}">
        <p14:creationId xmlns:p14="http://schemas.microsoft.com/office/powerpoint/2010/main" val="169150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1FAF69E-2260-4F4D-9552-8838659EDC7D}"/>
              </a:ext>
            </a:extLst>
          </p:cNvPr>
          <p:cNvSpPr txBox="1"/>
          <p:nvPr/>
        </p:nvSpPr>
        <p:spPr>
          <a:xfrm>
            <a:off x="528833" y="437389"/>
            <a:ext cx="5593278" cy="508216"/>
          </a:xfrm>
          <a:prstGeom prst="rect">
            <a:avLst/>
          </a:prstGeom>
          <a:noFill/>
        </p:spPr>
        <p:txBody>
          <a:bodyPr wrap="square" rtlCol="0">
            <a:spAutoFit/>
          </a:bodyPr>
          <a:lstStyle/>
          <a:p>
            <a:pPr>
              <a:lnSpc>
                <a:spcPts val="3240"/>
              </a:lnSpc>
            </a:pPr>
            <a:r>
              <a:rPr lang="en-US" sz="3200">
                <a:solidFill>
                  <a:srgbClr val="DD7300"/>
                </a:solidFill>
                <a:latin typeface="Arial Black" panose="020B0A04020102020204" pitchFamily="34" charset="0"/>
              </a:rPr>
              <a:t>SOCIAL COPY</a:t>
            </a:r>
          </a:p>
        </p:txBody>
      </p:sp>
      <p:sp>
        <p:nvSpPr>
          <p:cNvPr id="7" name="TextBox 6">
            <a:extLst>
              <a:ext uri="{FF2B5EF4-FFF2-40B4-BE49-F238E27FC236}">
                <a16:creationId xmlns:a16="http://schemas.microsoft.com/office/drawing/2014/main" id="{8BC8552F-0EB6-5849-AF7C-0D6DD4D85503}"/>
              </a:ext>
            </a:extLst>
          </p:cNvPr>
          <p:cNvSpPr txBox="1"/>
          <p:nvPr/>
        </p:nvSpPr>
        <p:spPr>
          <a:xfrm>
            <a:off x="528834" y="1228790"/>
            <a:ext cx="4550242" cy="3057953"/>
          </a:xfrm>
          <a:prstGeom prst="rect">
            <a:avLst/>
          </a:prstGeom>
          <a:noFill/>
        </p:spPr>
        <p:txBody>
          <a:bodyPr wrap="square" lIns="91440" tIns="45720" rIns="91440" bIns="45720" rtlCol="0" anchor="t">
            <a:spAutoFit/>
          </a:bodyPr>
          <a:lstStyle/>
          <a:p>
            <a:pPr>
              <a:lnSpc>
                <a:spcPts val="1720"/>
              </a:lnSpc>
              <a:spcAft>
                <a:spcPts val="400"/>
              </a:spcAft>
            </a:pPr>
            <a:r>
              <a:rPr lang="en-US" sz="1400" b="1" dirty="0">
                <a:solidFill>
                  <a:schemeClr val="tx1">
                    <a:lumMod val="75000"/>
                    <a:lumOff val="25000"/>
                  </a:schemeClr>
                </a:solidFill>
                <a:latin typeface="Arial"/>
                <a:cs typeface="Arial"/>
              </a:rPr>
              <a:t>FACEBOOK/TWITTER</a:t>
            </a:r>
          </a:p>
          <a:p>
            <a:pPr marL="171450" indent="-171450">
              <a:lnSpc>
                <a:spcPts val="1720"/>
              </a:lnSpc>
              <a:spcAft>
                <a:spcPts val="400"/>
              </a:spcAft>
              <a:buFont typeface="Arial" panose="020B0604020202020204" pitchFamily="34" charset="0"/>
              <a:buChar char="•"/>
            </a:pPr>
            <a:r>
              <a:rPr lang="en-US" sz="1100" dirty="0">
                <a:solidFill>
                  <a:schemeClr val="tx1">
                    <a:lumMod val="65000"/>
                    <a:lumOff val="35000"/>
                  </a:schemeClr>
                </a:solidFill>
                <a:latin typeface="Arial"/>
                <a:cs typeface="Arial"/>
              </a:rPr>
              <a:t>Medicine should never come at the expense of food. This is just one of the impossible choices that millions of people often face. Join </a:t>
            </a:r>
            <a:r>
              <a:rPr lang="en-US" sz="1100" dirty="0">
                <a:solidFill>
                  <a:srgbClr val="CC0099"/>
                </a:solidFill>
                <a:latin typeface="Arial"/>
                <a:cs typeface="Arial"/>
              </a:rPr>
              <a:t>[FOOD BANK] </a:t>
            </a:r>
            <a:r>
              <a:rPr lang="en-US" sz="1100" dirty="0">
                <a:solidFill>
                  <a:schemeClr val="tx1">
                    <a:lumMod val="65000"/>
                    <a:lumOff val="35000"/>
                  </a:schemeClr>
                </a:solidFill>
                <a:latin typeface="Arial"/>
                <a:cs typeface="Arial"/>
              </a:rPr>
              <a:t>in the fight to end hunger at </a:t>
            </a:r>
            <a:r>
              <a:rPr lang="en-US" sz="1100" b="1" u="sng" dirty="0">
                <a:solidFill>
                  <a:srgbClr val="DD7300"/>
                </a:solidFill>
                <a:latin typeface="Arial"/>
                <a:cs typeface="Arial"/>
              </a:rPr>
              <a:t>[FOOD BANK URL]</a:t>
            </a:r>
            <a:r>
              <a:rPr lang="en-US" sz="1100" dirty="0">
                <a:solidFill>
                  <a:schemeClr val="tx1">
                    <a:lumMod val="65000"/>
                    <a:lumOff val="35000"/>
                  </a:schemeClr>
                </a:solidFill>
                <a:latin typeface="Arial"/>
                <a:cs typeface="Arial"/>
              </a:rPr>
              <a:t>. #HungerActionMonth #EndHunger</a:t>
            </a:r>
          </a:p>
          <a:p>
            <a:pPr marL="171450" indent="-171450">
              <a:lnSpc>
                <a:spcPts val="1720"/>
              </a:lnSpc>
              <a:spcAft>
                <a:spcPts val="400"/>
              </a:spcAft>
              <a:buFont typeface="Arial" panose="020B0604020202020204" pitchFamily="34" charset="0"/>
              <a:buChar char="•"/>
            </a:pPr>
            <a:r>
              <a:rPr lang="en-US" sz="1100" dirty="0">
                <a:solidFill>
                  <a:schemeClr val="tx1">
                    <a:lumMod val="65000"/>
                    <a:lumOff val="35000"/>
                  </a:schemeClr>
                </a:solidFill>
                <a:latin typeface="Arial"/>
                <a:cs typeface="Arial"/>
              </a:rPr>
              <a:t>Food or electricity? It shouldn’t be a choice. This Hunger Action Month, choose to end the impossible choices of hunger. Join </a:t>
            </a:r>
            <a:r>
              <a:rPr lang="en-US" sz="1100" dirty="0">
                <a:solidFill>
                  <a:srgbClr val="CC0099"/>
                </a:solidFill>
                <a:latin typeface="Arial"/>
                <a:cs typeface="Arial"/>
              </a:rPr>
              <a:t>[FOOD BANK] </a:t>
            </a:r>
            <a:r>
              <a:rPr lang="en-US" sz="1100" dirty="0">
                <a:solidFill>
                  <a:schemeClr val="tx1">
                    <a:lumMod val="65000"/>
                    <a:lumOff val="35000"/>
                  </a:schemeClr>
                </a:solidFill>
                <a:latin typeface="Arial"/>
                <a:cs typeface="Arial"/>
              </a:rPr>
              <a:t>in the fight to end hunger at </a:t>
            </a:r>
            <a:r>
              <a:rPr lang="en-US" sz="1100" b="1" u="sng" dirty="0">
                <a:solidFill>
                  <a:srgbClr val="DD7300"/>
                </a:solidFill>
                <a:latin typeface="Arial"/>
                <a:cs typeface="Arial"/>
              </a:rPr>
              <a:t>[FOOD BANK URL]</a:t>
            </a:r>
            <a:r>
              <a:rPr lang="en-US" sz="1100" dirty="0">
                <a:solidFill>
                  <a:schemeClr val="tx1">
                    <a:lumMod val="65000"/>
                    <a:lumOff val="35000"/>
                  </a:schemeClr>
                </a:solidFill>
                <a:latin typeface="Arial"/>
                <a:cs typeface="Arial"/>
              </a:rPr>
              <a:t>. #HungerActionMonth #EndHunger</a:t>
            </a:r>
          </a:p>
          <a:p>
            <a:pPr marL="171450" indent="-171450">
              <a:lnSpc>
                <a:spcPts val="1720"/>
              </a:lnSpc>
              <a:spcAft>
                <a:spcPts val="400"/>
              </a:spcAft>
              <a:buFont typeface="Arial" panose="020B0604020202020204" pitchFamily="34" charset="0"/>
              <a:buChar char="•"/>
            </a:pPr>
            <a:r>
              <a:rPr lang="en-US" sz="1100" dirty="0">
                <a:solidFill>
                  <a:schemeClr val="tx1">
                    <a:lumMod val="65000"/>
                    <a:lumOff val="35000"/>
                  </a:schemeClr>
                </a:solidFill>
                <a:latin typeface="Arial"/>
                <a:cs typeface="Arial"/>
              </a:rPr>
              <a:t>Nobody should have to choose between food and childcare, an impossible choice that millions of people often face. Join </a:t>
            </a:r>
            <a:r>
              <a:rPr lang="en-US" sz="1100" dirty="0">
                <a:solidFill>
                  <a:srgbClr val="CC0099"/>
                </a:solidFill>
                <a:latin typeface="Arial"/>
                <a:cs typeface="Arial"/>
              </a:rPr>
              <a:t>[FOOD BANK] </a:t>
            </a:r>
            <a:r>
              <a:rPr lang="en-US" sz="1100" dirty="0">
                <a:solidFill>
                  <a:schemeClr val="tx1">
                    <a:lumMod val="65000"/>
                    <a:lumOff val="35000"/>
                  </a:schemeClr>
                </a:solidFill>
                <a:latin typeface="Arial"/>
                <a:cs typeface="Arial"/>
              </a:rPr>
              <a:t>in the fight to end hunger at </a:t>
            </a:r>
            <a:r>
              <a:rPr lang="en-US" sz="1100" b="1" u="sng" dirty="0">
                <a:solidFill>
                  <a:srgbClr val="DD7300"/>
                </a:solidFill>
                <a:latin typeface="Arial"/>
                <a:cs typeface="Arial"/>
              </a:rPr>
              <a:t>FOOD BANK URL</a:t>
            </a:r>
            <a:r>
              <a:rPr lang="en-US" sz="1100" dirty="0">
                <a:solidFill>
                  <a:schemeClr val="tx1">
                    <a:lumMod val="65000"/>
                    <a:lumOff val="35000"/>
                  </a:schemeClr>
                </a:solidFill>
                <a:latin typeface="Arial"/>
                <a:cs typeface="Arial"/>
              </a:rPr>
              <a:t>. #HungerActionMonth #EndHunger</a:t>
            </a:r>
          </a:p>
        </p:txBody>
      </p:sp>
      <p:pic>
        <p:nvPicPr>
          <p:cNvPr id="10" name="Picture 9" descr="Logo&#10;&#10;Description automatically generated">
            <a:extLst>
              <a:ext uri="{FF2B5EF4-FFF2-40B4-BE49-F238E27FC236}">
                <a16:creationId xmlns:a16="http://schemas.microsoft.com/office/drawing/2014/main" id="{21B17E90-EAFE-48C5-8872-DB5F50622460}"/>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13" name="TextBox 12">
            <a:extLst>
              <a:ext uri="{FF2B5EF4-FFF2-40B4-BE49-F238E27FC236}">
                <a16:creationId xmlns:a16="http://schemas.microsoft.com/office/drawing/2014/main" id="{16AEEECB-5508-D5B1-9FA0-5AB08B2F688A}"/>
              </a:ext>
            </a:extLst>
          </p:cNvPr>
          <p:cNvSpPr txBox="1"/>
          <p:nvPr/>
        </p:nvSpPr>
        <p:spPr>
          <a:xfrm>
            <a:off x="5079076" y="1233693"/>
            <a:ext cx="4293524" cy="3057953"/>
          </a:xfrm>
          <a:prstGeom prst="rect">
            <a:avLst/>
          </a:prstGeom>
          <a:noFill/>
        </p:spPr>
        <p:txBody>
          <a:bodyPr wrap="square" lIns="91440" tIns="45720" rIns="91440" bIns="45720" rtlCol="0" anchor="t">
            <a:spAutoFit/>
          </a:bodyPr>
          <a:lstStyle/>
          <a:p>
            <a:pPr>
              <a:lnSpc>
                <a:spcPts val="1720"/>
              </a:lnSpc>
              <a:spcAft>
                <a:spcPts val="400"/>
              </a:spcAft>
            </a:pPr>
            <a:r>
              <a:rPr lang="en-US" sz="1400" b="1" dirty="0">
                <a:solidFill>
                  <a:schemeClr val="tx1">
                    <a:lumMod val="75000"/>
                    <a:lumOff val="25000"/>
                  </a:schemeClr>
                </a:solidFill>
                <a:latin typeface="Arial"/>
                <a:cs typeface="Arial"/>
              </a:rPr>
              <a:t>INSTAGRAM</a:t>
            </a:r>
          </a:p>
          <a:p>
            <a:pPr marL="171450" indent="-171450">
              <a:lnSpc>
                <a:spcPts val="1720"/>
              </a:lnSpc>
              <a:spcAft>
                <a:spcPts val="400"/>
              </a:spcAft>
              <a:buFont typeface="Arial" panose="020B0604020202020204" pitchFamily="34" charset="0"/>
              <a:buChar char="•"/>
            </a:pPr>
            <a:r>
              <a:rPr lang="en-US" sz="1100" dirty="0">
                <a:solidFill>
                  <a:schemeClr val="tx1">
                    <a:lumMod val="65000"/>
                    <a:lumOff val="35000"/>
                  </a:schemeClr>
                </a:solidFill>
                <a:latin typeface="Arial"/>
                <a:cs typeface="Arial"/>
              </a:rPr>
              <a:t>Medicine should never come at the expense of food. This is just one of the impossible choices that millions of people often face. Join </a:t>
            </a:r>
            <a:r>
              <a:rPr lang="en-US" sz="1100" dirty="0">
                <a:solidFill>
                  <a:srgbClr val="CC0099"/>
                </a:solidFill>
                <a:latin typeface="Arial"/>
                <a:cs typeface="Arial"/>
              </a:rPr>
              <a:t>[FOOD BANK] </a:t>
            </a:r>
            <a:r>
              <a:rPr lang="en-US" sz="1100" dirty="0">
                <a:solidFill>
                  <a:schemeClr val="tx1">
                    <a:lumMod val="65000"/>
                    <a:lumOff val="35000"/>
                  </a:schemeClr>
                </a:solidFill>
                <a:latin typeface="Arial"/>
                <a:cs typeface="Arial"/>
              </a:rPr>
              <a:t>in the fight to end hunger at the link in our bio. #HungerActionMonth #EndHunger</a:t>
            </a:r>
          </a:p>
          <a:p>
            <a:pPr marL="171450" indent="-171450">
              <a:lnSpc>
                <a:spcPts val="1720"/>
              </a:lnSpc>
              <a:spcAft>
                <a:spcPts val="400"/>
              </a:spcAft>
              <a:buFont typeface="Arial" panose="020B0604020202020204" pitchFamily="34" charset="0"/>
              <a:buChar char="•"/>
            </a:pPr>
            <a:r>
              <a:rPr lang="en-US" sz="1100" dirty="0">
                <a:solidFill>
                  <a:schemeClr val="tx1">
                    <a:lumMod val="65000"/>
                    <a:lumOff val="35000"/>
                  </a:schemeClr>
                </a:solidFill>
                <a:latin typeface="Arial"/>
                <a:cs typeface="Arial"/>
              </a:rPr>
              <a:t>Food or electricity? It shouldn’t be a choice. This Hunger Action Month, choose to end the impossible choices of hunger. Join </a:t>
            </a:r>
            <a:r>
              <a:rPr lang="en-US" sz="1100" dirty="0">
                <a:solidFill>
                  <a:srgbClr val="CC0099"/>
                </a:solidFill>
                <a:latin typeface="Arial"/>
                <a:cs typeface="Arial"/>
              </a:rPr>
              <a:t>[FOOD BANK] </a:t>
            </a:r>
            <a:r>
              <a:rPr lang="en-US" sz="1100" dirty="0">
                <a:solidFill>
                  <a:schemeClr val="tx1">
                    <a:lumMod val="65000"/>
                    <a:lumOff val="35000"/>
                  </a:schemeClr>
                </a:solidFill>
                <a:latin typeface="Arial"/>
                <a:cs typeface="Arial"/>
              </a:rPr>
              <a:t>in the fight to end hunger at the link in our bio.  #HungerActionMonth #EndHunger</a:t>
            </a:r>
          </a:p>
          <a:p>
            <a:pPr marL="171450" indent="-171450">
              <a:lnSpc>
                <a:spcPts val="1720"/>
              </a:lnSpc>
              <a:spcAft>
                <a:spcPts val="400"/>
              </a:spcAft>
              <a:buFont typeface="Arial" panose="020B0604020202020204" pitchFamily="34" charset="0"/>
              <a:buChar char="•"/>
            </a:pPr>
            <a:r>
              <a:rPr lang="en-US" sz="1100" dirty="0">
                <a:solidFill>
                  <a:schemeClr val="tx1">
                    <a:lumMod val="65000"/>
                    <a:lumOff val="35000"/>
                  </a:schemeClr>
                </a:solidFill>
                <a:latin typeface="Arial"/>
                <a:cs typeface="Arial"/>
              </a:rPr>
              <a:t>Nobody should have to choose between food and childcare, an impossible choice that millions of people often face. Join </a:t>
            </a:r>
            <a:r>
              <a:rPr lang="en-US" sz="1100" dirty="0">
                <a:solidFill>
                  <a:srgbClr val="CC0099"/>
                </a:solidFill>
                <a:latin typeface="Arial"/>
                <a:cs typeface="Arial"/>
              </a:rPr>
              <a:t>[FOOD BANK] </a:t>
            </a:r>
            <a:r>
              <a:rPr lang="en-US" sz="1100" dirty="0">
                <a:solidFill>
                  <a:schemeClr val="tx1">
                    <a:lumMod val="65000"/>
                    <a:lumOff val="35000"/>
                  </a:schemeClr>
                </a:solidFill>
                <a:latin typeface="Arial"/>
                <a:cs typeface="Arial"/>
              </a:rPr>
              <a:t>in the fight to end hunger at the link in our bio. #HungerActionMonth #EndHunger</a:t>
            </a:r>
          </a:p>
        </p:txBody>
      </p:sp>
      <p:sp>
        <p:nvSpPr>
          <p:cNvPr id="8" name="TextBox 7">
            <a:extLst>
              <a:ext uri="{FF2B5EF4-FFF2-40B4-BE49-F238E27FC236}">
                <a16:creationId xmlns:a16="http://schemas.microsoft.com/office/drawing/2014/main" id="{F7894AF4-FA48-CC56-B807-0DA6D135DC96}"/>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13</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spTree>
    <p:extLst>
      <p:ext uri="{BB962C8B-B14F-4D97-AF65-F5344CB8AC3E}">
        <p14:creationId xmlns:p14="http://schemas.microsoft.com/office/powerpoint/2010/main" val="282091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1FAF69E-2260-4F4D-9552-8838659EDC7D}"/>
              </a:ext>
            </a:extLst>
          </p:cNvPr>
          <p:cNvSpPr txBox="1"/>
          <p:nvPr/>
        </p:nvSpPr>
        <p:spPr>
          <a:xfrm>
            <a:off x="703401" y="437389"/>
            <a:ext cx="5593278" cy="508216"/>
          </a:xfrm>
          <a:prstGeom prst="rect">
            <a:avLst/>
          </a:prstGeom>
          <a:noFill/>
        </p:spPr>
        <p:txBody>
          <a:bodyPr wrap="square" rtlCol="0">
            <a:spAutoFit/>
          </a:bodyPr>
          <a:lstStyle/>
          <a:p>
            <a:pPr>
              <a:lnSpc>
                <a:spcPts val="3240"/>
              </a:lnSpc>
            </a:pPr>
            <a:r>
              <a:rPr lang="en-US" sz="3200">
                <a:solidFill>
                  <a:srgbClr val="DD7300"/>
                </a:solidFill>
                <a:latin typeface="Arial Black" panose="020B0A04020102020204" pitchFamily="34" charset="0"/>
              </a:rPr>
              <a:t>SOCIAL COPY</a:t>
            </a:r>
          </a:p>
        </p:txBody>
      </p:sp>
      <p:sp>
        <p:nvSpPr>
          <p:cNvPr id="7" name="TextBox 6">
            <a:extLst>
              <a:ext uri="{FF2B5EF4-FFF2-40B4-BE49-F238E27FC236}">
                <a16:creationId xmlns:a16="http://schemas.microsoft.com/office/drawing/2014/main" id="{8BC8552F-0EB6-5849-AF7C-0D6DD4D85503}"/>
              </a:ext>
            </a:extLst>
          </p:cNvPr>
          <p:cNvSpPr txBox="1"/>
          <p:nvPr/>
        </p:nvSpPr>
        <p:spPr>
          <a:xfrm>
            <a:off x="703401" y="1051093"/>
            <a:ext cx="5084752" cy="4298613"/>
          </a:xfrm>
          <a:prstGeom prst="rect">
            <a:avLst/>
          </a:prstGeom>
          <a:noFill/>
        </p:spPr>
        <p:txBody>
          <a:bodyPr wrap="square" rtlCol="0">
            <a:spAutoFit/>
          </a:bodyPr>
          <a:lstStyle/>
          <a:p>
            <a:pPr>
              <a:lnSpc>
                <a:spcPts val="1720"/>
              </a:lnSpc>
              <a:spcAft>
                <a:spcPts val="600"/>
              </a:spcAft>
            </a:pPr>
            <a:r>
              <a:rPr lang="en-US" sz="1100" b="1" dirty="0">
                <a:solidFill>
                  <a:schemeClr val="tx1">
                    <a:lumMod val="75000"/>
                    <a:lumOff val="25000"/>
                  </a:schemeClr>
                </a:solidFill>
                <a:latin typeface="Arial" panose="020B0604020202020204" pitchFamily="34" charset="0"/>
                <a:cs typeface="Arial" panose="020B0604020202020204" pitchFamily="34" charset="0"/>
              </a:rPr>
              <a:t>LINKEDIN</a:t>
            </a:r>
          </a:p>
          <a:p>
            <a:pPr>
              <a:spcAft>
                <a:spcPts val="300"/>
              </a:spcAft>
            </a:pPr>
            <a:r>
              <a:rPr lang="en-US" sz="1000" dirty="0">
                <a:solidFill>
                  <a:schemeClr val="tx1">
                    <a:lumMod val="65000"/>
                    <a:lumOff val="35000"/>
                  </a:schemeClr>
                </a:solidFill>
                <a:latin typeface="Arial" panose="020B0604020202020204" pitchFamily="34" charset="0"/>
                <a:cs typeface="Arial" panose="020B0604020202020204" pitchFamily="34" charset="0"/>
              </a:rPr>
              <a:t>Food or medicine? </a:t>
            </a:r>
          </a:p>
          <a:p>
            <a:pPr>
              <a:spcAft>
                <a:spcPts val="300"/>
              </a:spcAft>
            </a:pPr>
            <a:r>
              <a:rPr lang="en-US" sz="1000" dirty="0">
                <a:solidFill>
                  <a:schemeClr val="tx1">
                    <a:lumMod val="65000"/>
                    <a:lumOff val="35000"/>
                  </a:schemeClr>
                </a:solidFill>
                <a:latin typeface="Arial" panose="020B0604020202020204" pitchFamily="34" charset="0"/>
                <a:cs typeface="Arial" panose="020B0604020202020204" pitchFamily="34" charset="0"/>
              </a:rPr>
              <a:t>Food or childcare?</a:t>
            </a:r>
          </a:p>
          <a:p>
            <a:pPr>
              <a:spcAft>
                <a:spcPts val="500"/>
              </a:spcAft>
            </a:pPr>
            <a:r>
              <a:rPr lang="en-US" sz="1000" dirty="0">
                <a:solidFill>
                  <a:schemeClr val="tx1">
                    <a:lumMod val="65000"/>
                    <a:lumOff val="35000"/>
                  </a:schemeClr>
                </a:solidFill>
                <a:latin typeface="Arial" panose="020B0604020202020204" pitchFamily="34" charset="0"/>
                <a:cs typeface="Arial" panose="020B0604020202020204" pitchFamily="34" charset="0"/>
              </a:rPr>
              <a:t>Food or electricity? </a:t>
            </a:r>
          </a:p>
          <a:p>
            <a:pPr>
              <a:spcAft>
                <a:spcPts val="600"/>
              </a:spcAft>
            </a:pPr>
            <a:r>
              <a:rPr lang="en-US" sz="1000" dirty="0">
                <a:solidFill>
                  <a:schemeClr val="tx1">
                    <a:lumMod val="65000"/>
                    <a:lumOff val="35000"/>
                  </a:schemeClr>
                </a:solidFill>
                <a:latin typeface="Arial" panose="020B0604020202020204" pitchFamily="34" charset="0"/>
                <a:cs typeface="Arial" panose="020B0604020202020204" pitchFamily="34" charset="0"/>
              </a:rPr>
              <a:t>Nobody should be faced with a choice between food and other basic needs. But people facing hunger in our own community may be faced with an impossible choice like. </a:t>
            </a:r>
          </a:p>
          <a:p>
            <a:pPr>
              <a:spcAft>
                <a:spcPts val="600"/>
              </a:spcAft>
            </a:pPr>
            <a:r>
              <a:rPr lang="en-US" sz="1000" dirty="0">
                <a:solidFill>
                  <a:schemeClr val="tx1">
                    <a:lumMod val="65000"/>
                    <a:lumOff val="35000"/>
                  </a:schemeClr>
                </a:solidFill>
                <a:latin typeface="Arial" panose="020B0604020202020204" pitchFamily="34" charset="0"/>
                <a:cs typeface="Arial" panose="020B0604020202020204" pitchFamily="34" charset="0"/>
              </a:rPr>
              <a:t>September is Hunger Action Month, and companies across </a:t>
            </a:r>
            <a:r>
              <a:rPr lang="en-US" sz="1000" dirty="0">
                <a:solidFill>
                  <a:srgbClr val="CC0099"/>
                </a:solidFill>
                <a:latin typeface="Arial" panose="020B0604020202020204" pitchFamily="34" charset="0"/>
                <a:cs typeface="Arial" panose="020B0604020202020204" pitchFamily="34" charset="0"/>
              </a:rPr>
              <a:t>[LOCAL COMMUNITY] </a:t>
            </a:r>
            <a:r>
              <a:rPr lang="en-US" sz="1000" dirty="0">
                <a:solidFill>
                  <a:schemeClr val="tx1">
                    <a:lumMod val="65000"/>
                    <a:lumOff val="35000"/>
                  </a:schemeClr>
                </a:solidFill>
                <a:latin typeface="Arial" panose="020B0604020202020204" pitchFamily="34" charset="0"/>
                <a:cs typeface="Arial" panose="020B0604020202020204" pitchFamily="34" charset="0"/>
              </a:rPr>
              <a:t>are joining </a:t>
            </a:r>
            <a:r>
              <a:rPr lang="en-US" sz="1000" dirty="0">
                <a:solidFill>
                  <a:srgbClr val="CC0099"/>
                </a:solidFill>
                <a:latin typeface="Arial" panose="020B0604020202020204" pitchFamily="34" charset="0"/>
                <a:cs typeface="Arial" panose="020B0604020202020204" pitchFamily="34" charset="0"/>
              </a:rPr>
              <a:t>[FOOD BANK] </a:t>
            </a:r>
            <a:r>
              <a:rPr lang="en-US" sz="1000" dirty="0">
                <a:solidFill>
                  <a:schemeClr val="tx1">
                    <a:lumMod val="65000"/>
                    <a:lumOff val="35000"/>
                  </a:schemeClr>
                </a:solidFill>
                <a:latin typeface="Arial" panose="020B0604020202020204" pitchFamily="34" charset="0"/>
                <a:cs typeface="Arial" panose="020B0604020202020204" pitchFamily="34" charset="0"/>
              </a:rPr>
              <a:t>in the fight to end hunger.  </a:t>
            </a:r>
          </a:p>
          <a:p>
            <a:pPr>
              <a:spcAft>
                <a:spcPts val="600"/>
              </a:spcAft>
            </a:pPr>
            <a:r>
              <a:rPr lang="en-US" sz="1000" dirty="0">
                <a:solidFill>
                  <a:schemeClr val="tx1">
                    <a:lumMod val="65000"/>
                    <a:lumOff val="35000"/>
                  </a:schemeClr>
                </a:solidFill>
                <a:latin typeface="Arial" panose="020B0604020202020204" pitchFamily="34" charset="0"/>
                <a:cs typeface="Arial" panose="020B0604020202020204" pitchFamily="34" charset="0"/>
              </a:rPr>
              <a:t>Here are five ways you and your employees can take action this September:</a:t>
            </a:r>
          </a:p>
          <a:p>
            <a:pPr marL="171450" indent="-171450">
              <a:spcAft>
                <a:spcPts val="600"/>
              </a:spcAft>
              <a:buClr>
                <a:srgbClr val="DD7400"/>
              </a:buClr>
              <a:buFont typeface="Wingdings" panose="05000000000000000000"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Sort and pack food: Turn a company outing into a fun, helpful group activity – assembling food boxes for distribution to families.</a:t>
            </a:r>
          </a:p>
          <a:p>
            <a:pPr marL="171450" indent="-171450">
              <a:spcAft>
                <a:spcPts val="600"/>
              </a:spcAft>
              <a:buClr>
                <a:srgbClr val="DD7400"/>
              </a:buClr>
              <a:buFont typeface="Wingdings" panose="05000000000000000000"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Volunteer: Create opportunities for employees to help feed our neighbors at </a:t>
            </a:r>
            <a:r>
              <a:rPr lang="en-US" sz="1000" dirty="0">
                <a:solidFill>
                  <a:srgbClr val="CC0099"/>
                </a:solidFill>
                <a:latin typeface="Arial" panose="020B0604020202020204" pitchFamily="34" charset="0"/>
                <a:cs typeface="Arial" panose="020B0604020202020204" pitchFamily="34" charset="0"/>
              </a:rPr>
              <a:t>[FOOD BANK].</a:t>
            </a:r>
          </a:p>
          <a:p>
            <a:pPr marL="171450" indent="-171450">
              <a:spcAft>
                <a:spcPts val="600"/>
              </a:spcAft>
              <a:buClr>
                <a:srgbClr val="DD7400"/>
              </a:buClr>
              <a:buFont typeface="Wingdings" panose="05000000000000000000"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Move leftover product: Offer your employees paid time off to move a grocery store’s unsold products to our food bank each week.</a:t>
            </a:r>
          </a:p>
          <a:p>
            <a:pPr marL="171450" indent="-171450">
              <a:spcAft>
                <a:spcPts val="600"/>
              </a:spcAft>
              <a:buClr>
                <a:srgbClr val="DD7400"/>
              </a:buClr>
              <a:buFont typeface="Wingdings" panose="05000000000000000000"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Collect food: Host a virtual food drive at your next company event.</a:t>
            </a:r>
          </a:p>
          <a:p>
            <a:pPr marL="171450" indent="-171450">
              <a:spcAft>
                <a:spcPts val="600"/>
              </a:spcAft>
              <a:buClr>
                <a:srgbClr val="DD7400"/>
              </a:buClr>
              <a:buFont typeface="Wingdings" panose="05000000000000000000"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Conduct a workplace giving campaign: Hold a workplace giving campaign. Be sure the company leads by example with a gift!</a:t>
            </a:r>
          </a:p>
          <a:p>
            <a:pPr>
              <a:spcAft>
                <a:spcPts val="600"/>
              </a:spcAft>
            </a:pPr>
            <a:r>
              <a:rPr lang="en-US" sz="1000" dirty="0">
                <a:solidFill>
                  <a:schemeClr val="tx1">
                    <a:lumMod val="65000"/>
                    <a:lumOff val="35000"/>
                  </a:schemeClr>
                </a:solidFill>
                <a:latin typeface="Arial" panose="020B0604020202020204" pitchFamily="34" charset="0"/>
                <a:cs typeface="Arial" panose="020B0604020202020204" pitchFamily="34" charset="0"/>
              </a:rPr>
              <a:t>Food shouldn’t be an impossible choice, and your company can help end hunger. Click here </a:t>
            </a:r>
            <a:r>
              <a:rPr lang="en-US" sz="1000" b="1" dirty="0">
                <a:solidFill>
                  <a:schemeClr val="accent2"/>
                </a:solidFill>
                <a:latin typeface="Arial" panose="020B0604020202020204" pitchFamily="34" charset="0"/>
                <a:cs typeface="Arial" panose="020B0604020202020204" pitchFamily="34" charset="0"/>
              </a:rPr>
              <a:t>[FOOD BANK URL]</a:t>
            </a:r>
            <a:r>
              <a:rPr lang="en-US" sz="1000" dirty="0">
                <a:solidFill>
                  <a:schemeClr val="tx1">
                    <a:lumMod val="65000"/>
                    <a:lumOff val="35000"/>
                  </a:schemeClr>
                </a:solidFill>
                <a:latin typeface="Arial" panose="020B0604020202020204" pitchFamily="34" charset="0"/>
                <a:cs typeface="Arial" panose="020B0604020202020204" pitchFamily="34" charset="0"/>
              </a:rPr>
              <a:t> to find out how you can help our neighbors this September. </a:t>
            </a:r>
          </a:p>
          <a:p>
            <a:pPr>
              <a:spcAft>
                <a:spcPts val="600"/>
              </a:spcAft>
            </a:pPr>
            <a:r>
              <a:rPr lang="en-US" sz="1000" dirty="0">
                <a:solidFill>
                  <a:schemeClr val="tx1">
                    <a:lumMod val="65000"/>
                    <a:lumOff val="35000"/>
                  </a:schemeClr>
                </a:solidFill>
                <a:latin typeface="Arial" panose="020B0604020202020204" pitchFamily="34" charset="0"/>
                <a:cs typeface="Arial" panose="020B0604020202020204" pitchFamily="34" charset="0"/>
              </a:rPr>
              <a:t>#hungeractionmonth #endhunger</a:t>
            </a:r>
          </a:p>
        </p:txBody>
      </p:sp>
      <p:pic>
        <p:nvPicPr>
          <p:cNvPr id="10" name="Picture 9" descr="Logo&#10;&#10;Description automatically generated">
            <a:extLst>
              <a:ext uri="{FF2B5EF4-FFF2-40B4-BE49-F238E27FC236}">
                <a16:creationId xmlns:a16="http://schemas.microsoft.com/office/drawing/2014/main" id="{21B17E90-EAFE-48C5-8872-DB5F50622460}"/>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6" name="TextBox 5">
            <a:extLst>
              <a:ext uri="{FF2B5EF4-FFF2-40B4-BE49-F238E27FC236}">
                <a16:creationId xmlns:a16="http://schemas.microsoft.com/office/drawing/2014/main" id="{205B500A-8F5E-4A95-CFC7-8588BE7BE850}"/>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14</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spTree>
    <p:extLst>
      <p:ext uri="{BB962C8B-B14F-4D97-AF65-F5344CB8AC3E}">
        <p14:creationId xmlns:p14="http://schemas.microsoft.com/office/powerpoint/2010/main" val="3208669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21B17E90-EAFE-48C5-8872-DB5F50622460}"/>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6" name="TextBox 5">
            <a:extLst>
              <a:ext uri="{FF2B5EF4-FFF2-40B4-BE49-F238E27FC236}">
                <a16:creationId xmlns:a16="http://schemas.microsoft.com/office/drawing/2014/main" id="{205B500A-8F5E-4A95-CFC7-8588BE7BE850}"/>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15</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sp>
        <p:nvSpPr>
          <p:cNvPr id="8" name="TextBox 7">
            <a:extLst>
              <a:ext uri="{FF2B5EF4-FFF2-40B4-BE49-F238E27FC236}">
                <a16:creationId xmlns:a16="http://schemas.microsoft.com/office/drawing/2014/main" id="{E78F8933-FE5A-5CC7-AA63-80A81E451DB7}"/>
              </a:ext>
            </a:extLst>
          </p:cNvPr>
          <p:cNvSpPr txBox="1"/>
          <p:nvPr/>
        </p:nvSpPr>
        <p:spPr>
          <a:xfrm>
            <a:off x="528831" y="1579525"/>
            <a:ext cx="5311251" cy="2929713"/>
          </a:xfrm>
          <a:prstGeom prst="rect">
            <a:avLst/>
          </a:prstGeom>
          <a:noFill/>
        </p:spPr>
        <p:txBody>
          <a:bodyPr wrap="square" rtlCol="0">
            <a:spAutoFit/>
          </a:bodyPr>
          <a:lstStyle/>
          <a:p>
            <a:pPr marL="171450" indent="-171450">
              <a:lnSpc>
                <a:spcPts val="1720"/>
              </a:lnSpc>
              <a:spcAft>
                <a:spcPts val="1200"/>
              </a:spcAft>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Medicine should never come at the expense of food. This #HungerActionMonth, join </a:t>
            </a:r>
            <a:r>
              <a:rPr lang="en-US" sz="1100" dirty="0">
                <a:solidFill>
                  <a:srgbClr val="CC0099"/>
                </a:solidFill>
                <a:latin typeface="Arial" panose="020B0604020202020204" pitchFamily="34" charset="0"/>
                <a:cs typeface="Arial" panose="020B0604020202020204" pitchFamily="34" charset="0"/>
              </a:rPr>
              <a:t>[FOOD BANK], </a:t>
            </a:r>
            <a:r>
              <a:rPr lang="en-US" sz="1100" dirty="0">
                <a:solidFill>
                  <a:schemeClr val="tx1">
                    <a:lumMod val="65000"/>
                    <a:lumOff val="35000"/>
                  </a:schemeClr>
                </a:solidFill>
                <a:latin typeface="Arial" panose="020B0604020202020204" pitchFamily="34" charset="0"/>
                <a:cs typeface="Arial" panose="020B0604020202020204" pitchFamily="34" charset="0"/>
              </a:rPr>
              <a:t>in the fight to end hunger, and tell our local elected officials that food shouldn’t be an impossible choice.</a:t>
            </a:r>
          </a:p>
          <a:p>
            <a:pPr marL="171450" indent="-171450">
              <a:lnSpc>
                <a:spcPts val="1720"/>
              </a:lnSpc>
              <a:spcAft>
                <a:spcPts val="1200"/>
              </a:spcAft>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Nobody should have to choose between food or childcare, an impossible choice millions of people in America are often face. This #HungerActionMonth, join </a:t>
            </a:r>
            <a:r>
              <a:rPr lang="en-US" sz="1100" dirty="0">
                <a:solidFill>
                  <a:srgbClr val="CC0099"/>
                </a:solidFill>
                <a:latin typeface="Arial" panose="020B0604020202020204" pitchFamily="34" charset="0"/>
                <a:cs typeface="Arial" panose="020B0604020202020204" pitchFamily="34" charset="0"/>
              </a:rPr>
              <a:t>[FOOD BANK] </a:t>
            </a:r>
            <a:r>
              <a:rPr lang="en-US" sz="1100" dirty="0">
                <a:solidFill>
                  <a:schemeClr val="tx1">
                    <a:lumMod val="65000"/>
                    <a:lumOff val="35000"/>
                  </a:schemeClr>
                </a:solidFill>
                <a:latin typeface="Arial" panose="020B0604020202020204" pitchFamily="34" charset="0"/>
                <a:cs typeface="Arial" panose="020B0604020202020204" pitchFamily="34" charset="0"/>
              </a:rPr>
              <a:t>in the fight to end hunger and tell our local elected officials that food shouldn’t be an impossible choice. </a:t>
            </a:r>
          </a:p>
          <a:p>
            <a:pPr marL="171450" indent="-171450">
              <a:lnSpc>
                <a:spcPts val="1720"/>
              </a:lnSpc>
              <a:spcAft>
                <a:spcPts val="1200"/>
              </a:spcAft>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Food or electricity? It should never be a choice. This #HungerActionMonth, join </a:t>
            </a:r>
            <a:r>
              <a:rPr lang="en-US" sz="1100" dirty="0">
                <a:solidFill>
                  <a:srgbClr val="CC0099"/>
                </a:solidFill>
                <a:latin typeface="Arial" panose="020B0604020202020204" pitchFamily="34" charset="0"/>
                <a:cs typeface="Arial" panose="020B0604020202020204" pitchFamily="34" charset="0"/>
              </a:rPr>
              <a:t>[FOOD BANK] </a:t>
            </a:r>
            <a:r>
              <a:rPr lang="en-US" sz="1100" dirty="0">
                <a:solidFill>
                  <a:schemeClr val="tx1">
                    <a:lumMod val="65000"/>
                    <a:lumOff val="35000"/>
                  </a:schemeClr>
                </a:solidFill>
                <a:latin typeface="Arial" panose="020B0604020202020204" pitchFamily="34" charset="0"/>
                <a:cs typeface="Arial" panose="020B0604020202020204" pitchFamily="34" charset="0"/>
              </a:rPr>
              <a:t>in the fight to end hunger and tell our local elected officials that food shouldn’t be an impossible choice. </a:t>
            </a:r>
            <a:endParaRPr lang="en-US" sz="1100" b="1" u="sng" dirty="0">
              <a:solidFill>
                <a:schemeClr val="accent2"/>
              </a:solidFill>
              <a:latin typeface="Arial" panose="020B0604020202020204" pitchFamily="34" charset="0"/>
              <a:cs typeface="Arial" panose="020B0604020202020204" pitchFamily="34" charset="0"/>
            </a:endParaRPr>
          </a:p>
          <a:p>
            <a:pPr marL="171450" indent="-171450">
              <a:lnSpc>
                <a:spcPts val="1720"/>
              </a:lnSpc>
              <a:spcAft>
                <a:spcPts val="400"/>
              </a:spcAft>
              <a:buFont typeface="Arial" panose="020B0604020202020204" pitchFamily="34" charset="0"/>
              <a:buChar char="•"/>
            </a:pP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D42AD1F-1F05-BCEC-BA27-7A6CE257967A}"/>
              </a:ext>
            </a:extLst>
          </p:cNvPr>
          <p:cNvSpPr txBox="1"/>
          <p:nvPr/>
        </p:nvSpPr>
        <p:spPr>
          <a:xfrm>
            <a:off x="528832" y="390255"/>
            <a:ext cx="5994515" cy="880497"/>
          </a:xfrm>
          <a:prstGeom prst="rect">
            <a:avLst/>
          </a:prstGeom>
          <a:noFill/>
        </p:spPr>
        <p:txBody>
          <a:bodyPr wrap="square" rtlCol="0">
            <a:spAutoFit/>
          </a:bodyPr>
          <a:lstStyle/>
          <a:p>
            <a:pPr>
              <a:lnSpc>
                <a:spcPts val="3240"/>
              </a:lnSpc>
            </a:pPr>
            <a:r>
              <a:rPr lang="en-US" sz="3200" dirty="0">
                <a:solidFill>
                  <a:srgbClr val="DD7300"/>
                </a:solidFill>
                <a:latin typeface="Arial Black" panose="020B0A04020102020204" pitchFamily="34" charset="0"/>
              </a:rPr>
              <a:t>SOCIAL COPY</a:t>
            </a:r>
            <a:r>
              <a:rPr lang="en-US" sz="4400" b="1" dirty="0">
                <a:solidFill>
                  <a:srgbClr val="DD7300"/>
                </a:solidFill>
                <a:latin typeface="Gotham Bold" pitchFamily="50" charset="0"/>
              </a:rPr>
              <a:t> </a:t>
            </a:r>
            <a:br>
              <a:rPr lang="en-US" sz="4400" b="1" dirty="0">
                <a:solidFill>
                  <a:srgbClr val="DD7300"/>
                </a:solidFill>
                <a:latin typeface="Gotham Bold" pitchFamily="50" charset="0"/>
              </a:rPr>
            </a:br>
            <a:r>
              <a:rPr lang="en-US" sz="2400" b="1" dirty="0">
                <a:solidFill>
                  <a:schemeClr val="tx1">
                    <a:lumMod val="75000"/>
                    <a:lumOff val="25000"/>
                  </a:schemeClr>
                </a:solidFill>
                <a:latin typeface="Arial" panose="020B0604020202020204" pitchFamily="34" charset="0"/>
                <a:cs typeface="Arial" panose="020B0604020202020204" pitchFamily="34" charset="0"/>
              </a:rPr>
              <a:t>ADVOCACY</a:t>
            </a:r>
            <a:endParaRPr lang="en-US" sz="32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993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4BD3FA69-478A-4C6B-8D5F-E5FB9014293A}"/>
              </a:ext>
            </a:extLst>
          </p:cNvPr>
          <p:cNvPicPr>
            <a:picLocks noChangeAspect="1"/>
          </p:cNvPicPr>
          <p:nvPr/>
        </p:nvPicPr>
        <p:blipFill>
          <a:blip r:embed="rId3"/>
          <a:stretch>
            <a:fillRect/>
          </a:stretch>
        </p:blipFill>
        <p:spPr>
          <a:xfrm>
            <a:off x="8645580" y="5512202"/>
            <a:ext cx="1026772" cy="610173"/>
          </a:xfrm>
          <a:prstGeom prst="rect">
            <a:avLst/>
          </a:prstGeom>
        </p:spPr>
      </p:pic>
      <p:grpSp>
        <p:nvGrpSpPr>
          <p:cNvPr id="23" name="Group 22">
            <a:extLst>
              <a:ext uri="{FF2B5EF4-FFF2-40B4-BE49-F238E27FC236}">
                <a16:creationId xmlns:a16="http://schemas.microsoft.com/office/drawing/2014/main" id="{C10CD52F-2750-4580-B63F-37BE9B549F30}"/>
              </a:ext>
            </a:extLst>
          </p:cNvPr>
          <p:cNvGrpSpPr/>
          <p:nvPr/>
        </p:nvGrpSpPr>
        <p:grpSpPr>
          <a:xfrm>
            <a:off x="680691" y="1879161"/>
            <a:ext cx="8879679" cy="1958185"/>
            <a:chOff x="730254" y="2814804"/>
            <a:chExt cx="7696341" cy="1697230"/>
          </a:xfrm>
        </p:grpSpPr>
        <p:pic>
          <p:nvPicPr>
            <p:cNvPr id="16" name="Picture 15">
              <a:extLst>
                <a:ext uri="{FF2B5EF4-FFF2-40B4-BE49-F238E27FC236}">
                  <a16:creationId xmlns:a16="http://schemas.microsoft.com/office/drawing/2014/main" id="{5C70582D-0CD1-4817-B80C-6C046E98A66A}"/>
                </a:ext>
              </a:extLst>
            </p:cNvPr>
            <p:cNvPicPr>
              <a:picLocks noChangeAspect="1"/>
            </p:cNvPicPr>
            <p:nvPr/>
          </p:nvPicPr>
          <p:blipFill rotWithShape="1">
            <a:blip r:embed="rId4"/>
            <a:srcRect r="7283"/>
            <a:stretch/>
          </p:blipFill>
          <p:spPr>
            <a:xfrm>
              <a:off x="730254" y="2814804"/>
              <a:ext cx="2474585" cy="1697230"/>
            </a:xfrm>
            <a:prstGeom prst="rect">
              <a:avLst/>
            </a:prstGeom>
          </p:spPr>
        </p:pic>
        <p:pic>
          <p:nvPicPr>
            <p:cNvPr id="19" name="Picture 18">
              <a:extLst>
                <a:ext uri="{FF2B5EF4-FFF2-40B4-BE49-F238E27FC236}">
                  <a16:creationId xmlns:a16="http://schemas.microsoft.com/office/drawing/2014/main" id="{76A9C566-4881-44C8-ACE8-BD5B81AD92FB}"/>
                </a:ext>
              </a:extLst>
            </p:cNvPr>
            <p:cNvPicPr>
              <a:picLocks noChangeAspect="1"/>
            </p:cNvPicPr>
            <p:nvPr/>
          </p:nvPicPr>
          <p:blipFill rotWithShape="1">
            <a:blip r:embed="rId5"/>
            <a:srcRect r="7283"/>
            <a:stretch/>
          </p:blipFill>
          <p:spPr>
            <a:xfrm>
              <a:off x="5952010" y="2814804"/>
              <a:ext cx="2474585" cy="1693338"/>
            </a:xfrm>
            <a:prstGeom prst="rect">
              <a:avLst/>
            </a:prstGeom>
          </p:spPr>
        </p:pic>
        <p:pic>
          <p:nvPicPr>
            <p:cNvPr id="21" name="Picture 20">
              <a:extLst>
                <a:ext uri="{FF2B5EF4-FFF2-40B4-BE49-F238E27FC236}">
                  <a16:creationId xmlns:a16="http://schemas.microsoft.com/office/drawing/2014/main" id="{803E4A24-C66B-40DC-A06C-4CFAF84DF6E1}"/>
                </a:ext>
              </a:extLst>
            </p:cNvPr>
            <p:cNvPicPr>
              <a:picLocks noChangeAspect="1"/>
            </p:cNvPicPr>
            <p:nvPr/>
          </p:nvPicPr>
          <p:blipFill rotWithShape="1">
            <a:blip r:embed="rId6"/>
            <a:srcRect r="6880"/>
            <a:stretch/>
          </p:blipFill>
          <p:spPr>
            <a:xfrm>
              <a:off x="3344267" y="2814804"/>
              <a:ext cx="2474585" cy="1697230"/>
            </a:xfrm>
            <a:prstGeom prst="rect">
              <a:avLst/>
            </a:prstGeom>
          </p:spPr>
        </p:pic>
      </p:grpSp>
      <p:sp>
        <p:nvSpPr>
          <p:cNvPr id="24" name="TextBox 23">
            <a:extLst>
              <a:ext uri="{FF2B5EF4-FFF2-40B4-BE49-F238E27FC236}">
                <a16:creationId xmlns:a16="http://schemas.microsoft.com/office/drawing/2014/main" id="{2C044086-93E2-469A-9F4F-27CC580718F8}"/>
              </a:ext>
            </a:extLst>
          </p:cNvPr>
          <p:cNvSpPr txBox="1"/>
          <p:nvPr/>
        </p:nvSpPr>
        <p:spPr>
          <a:xfrm>
            <a:off x="580624" y="1145682"/>
            <a:ext cx="8597891" cy="338811"/>
          </a:xfrm>
          <a:prstGeom prst="rect">
            <a:avLst/>
          </a:prstGeom>
          <a:noFill/>
        </p:spPr>
        <p:txBody>
          <a:bodyPr wrap="square" rtlCol="0">
            <a:spAutoFit/>
          </a:bodyPr>
          <a:lstStyle/>
          <a:p>
            <a:pPr>
              <a:lnSpc>
                <a:spcPts val="2020"/>
              </a:lnSpc>
              <a:spcAft>
                <a:spcPts val="600"/>
              </a:spcAft>
            </a:pPr>
            <a:r>
              <a:rPr lang="en-US" sz="1600" b="1">
                <a:solidFill>
                  <a:srgbClr val="DD74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a:t>
            </a:r>
            <a:r>
              <a:rPr lang="en-US" sz="1600">
                <a:solidFill>
                  <a:schemeClr val="tx1">
                    <a:lumMod val="65000"/>
                    <a:lumOff val="35000"/>
                  </a:schemeClr>
                </a:solidFill>
                <a:latin typeface="Arial" panose="020B0604020202020204" pitchFamily="34" charset="0"/>
                <a:cs typeface="Arial" panose="020B0604020202020204" pitchFamily="34" charset="0"/>
              </a:rPr>
              <a:t> to GIF</a:t>
            </a:r>
          </a:p>
        </p:txBody>
      </p:sp>
      <p:sp>
        <p:nvSpPr>
          <p:cNvPr id="11" name="TextBox 10">
            <a:extLst>
              <a:ext uri="{FF2B5EF4-FFF2-40B4-BE49-F238E27FC236}">
                <a16:creationId xmlns:a16="http://schemas.microsoft.com/office/drawing/2014/main" id="{AAE0F01A-5B2E-954F-94EB-DE5CE355AB8D}"/>
              </a:ext>
            </a:extLst>
          </p:cNvPr>
          <p:cNvSpPr txBox="1"/>
          <p:nvPr/>
        </p:nvSpPr>
        <p:spPr>
          <a:xfrm>
            <a:off x="580624" y="639841"/>
            <a:ext cx="8597891" cy="428131"/>
          </a:xfrm>
          <a:prstGeom prst="rect">
            <a:avLst/>
          </a:prstGeom>
          <a:noFill/>
        </p:spPr>
        <p:txBody>
          <a:bodyPr wrap="square" rtlCol="0">
            <a:spAutoFit/>
          </a:bodyPr>
          <a:lstStyle/>
          <a:p>
            <a:pPr>
              <a:lnSpc>
                <a:spcPts val="2440"/>
              </a:lnSpc>
            </a:pPr>
            <a:r>
              <a:rPr lang="en-US" sz="3200" dirty="0">
                <a:solidFill>
                  <a:srgbClr val="DD7300"/>
                </a:solidFill>
                <a:latin typeface="Arial Black" panose="020B0A04020102020204" pitchFamily="34" charset="0"/>
              </a:rPr>
              <a:t>ANIMATED GIF</a:t>
            </a:r>
            <a:endParaRPr lang="en-US" sz="2000" b="1" dirty="0">
              <a:solidFill>
                <a:srgbClr val="DD73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FBB63DE-912F-C55B-DC34-6740E26D41F8}"/>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16</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spTree>
    <p:extLst>
      <p:ext uri="{BB962C8B-B14F-4D97-AF65-F5344CB8AC3E}">
        <p14:creationId xmlns:p14="http://schemas.microsoft.com/office/powerpoint/2010/main" val="89965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1FAF69E-2260-4F4D-9552-8838659EDC7D}"/>
              </a:ext>
            </a:extLst>
          </p:cNvPr>
          <p:cNvSpPr txBox="1"/>
          <p:nvPr/>
        </p:nvSpPr>
        <p:spPr>
          <a:xfrm>
            <a:off x="730255" y="536097"/>
            <a:ext cx="5593278" cy="508216"/>
          </a:xfrm>
          <a:prstGeom prst="rect">
            <a:avLst/>
          </a:prstGeom>
          <a:noFill/>
        </p:spPr>
        <p:txBody>
          <a:bodyPr wrap="square" rtlCol="0">
            <a:spAutoFit/>
          </a:bodyPr>
          <a:lstStyle/>
          <a:p>
            <a:pPr>
              <a:lnSpc>
                <a:spcPts val="3240"/>
              </a:lnSpc>
            </a:pPr>
            <a:r>
              <a:rPr lang="en-US" sz="3200" dirty="0">
                <a:solidFill>
                  <a:srgbClr val="DD7300"/>
                </a:solidFill>
                <a:latin typeface="Arial Black" panose="020B0A04020102020204" pitchFamily="34" charset="0"/>
              </a:rPr>
              <a:t>FLYERS</a:t>
            </a:r>
          </a:p>
        </p:txBody>
      </p:sp>
      <p:sp>
        <p:nvSpPr>
          <p:cNvPr id="13" name="TextBox 12">
            <a:extLst>
              <a:ext uri="{FF2B5EF4-FFF2-40B4-BE49-F238E27FC236}">
                <a16:creationId xmlns:a16="http://schemas.microsoft.com/office/drawing/2014/main" id="{55474BD3-721A-EB49-BB31-2BCE2194AB62}"/>
              </a:ext>
            </a:extLst>
          </p:cNvPr>
          <p:cNvSpPr txBox="1"/>
          <p:nvPr/>
        </p:nvSpPr>
        <p:spPr>
          <a:xfrm>
            <a:off x="730255" y="1486807"/>
            <a:ext cx="4298945" cy="2496646"/>
          </a:xfrm>
          <a:prstGeom prst="rect">
            <a:avLst/>
          </a:prstGeom>
          <a:noFill/>
        </p:spPr>
        <p:txBody>
          <a:bodyPr wrap="square" rtlCol="0">
            <a:spAutoFit/>
          </a:bodyPr>
          <a:lstStyle/>
          <a:p>
            <a:pPr>
              <a:lnSpc>
                <a:spcPts val="1740"/>
              </a:lnSpc>
              <a:spcAft>
                <a:spcPts val="1200"/>
              </a:spcAft>
            </a:pPr>
            <a:r>
              <a:rPr lang="en-US" sz="1200" dirty="0">
                <a:solidFill>
                  <a:schemeClr val="tx1">
                    <a:lumMod val="65000"/>
                    <a:lumOff val="35000"/>
                  </a:schemeClr>
                </a:solidFill>
                <a:latin typeface="Arial" panose="020B0604020202020204" pitchFamily="34" charset="0"/>
                <a:cs typeface="Arial" panose="020B0604020202020204" pitchFamily="34" charset="0"/>
              </a:rPr>
              <a:t>These flyers can be customized to include your logo:</a:t>
            </a:r>
          </a:p>
          <a:p>
            <a:pPr marL="185738" indent="-185738">
              <a:lnSpc>
                <a:spcPts val="1740"/>
              </a:lnSpc>
              <a:spcAft>
                <a:spcPts val="1200"/>
              </a:spcAft>
              <a:buClr>
                <a:srgbClr val="DD7300"/>
              </a:buClr>
              <a:buFont typeface="Arial" panose="020B0604020202020204" pitchFamily="34" charset="0"/>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Open PDF in Adobe Acrobat</a:t>
            </a:r>
          </a:p>
          <a:p>
            <a:pPr marL="185738" indent="-185738">
              <a:lnSpc>
                <a:spcPts val="1740"/>
              </a:lnSpc>
              <a:spcAft>
                <a:spcPts val="1200"/>
              </a:spcAft>
              <a:buClr>
                <a:srgbClr val="DD7300"/>
              </a:buClr>
              <a:buFont typeface="Arial" panose="020B0604020202020204" pitchFamily="34" charset="0"/>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To add your food bank logo, hover your mouse over the box to the right of the HAM logo until your cursor changes and right-click to browse for your logo file. </a:t>
            </a:r>
          </a:p>
          <a:p>
            <a:pPr marL="185738" indent="-185738">
              <a:lnSpc>
                <a:spcPts val="1740"/>
              </a:lnSpc>
              <a:spcAft>
                <a:spcPts val="1200"/>
              </a:spcAft>
              <a:buClr>
                <a:srgbClr val="DD7300"/>
              </a:buClr>
              <a:buFont typeface="Arial" panose="020B0604020202020204" pitchFamily="34" charset="0"/>
              <a:buChar char="•"/>
            </a:pPr>
            <a:r>
              <a:rPr lang="en-US" sz="1200" dirty="0">
                <a:solidFill>
                  <a:schemeClr val="tx1">
                    <a:lumMod val="65000"/>
                    <a:lumOff val="35000"/>
                  </a:schemeClr>
                </a:solidFill>
                <a:latin typeface="Arial" panose="020B0604020202020204" pitchFamily="34" charset="0"/>
                <a:cs typeface="Arial" panose="020B0604020202020204" pitchFamily="34" charset="0"/>
              </a:rPr>
              <a:t>If adding your logo, navigate to the relevant logo file (you may have to change the file type drop down to ensure that you can select the file type of your logo), hit “Select,” format then re-save the PDF with your logo file included.</a:t>
            </a:r>
          </a:p>
        </p:txBody>
      </p:sp>
      <p:pic>
        <p:nvPicPr>
          <p:cNvPr id="10" name="Picture 9" descr="Logo&#10;&#10;Description automatically generated">
            <a:extLst>
              <a:ext uri="{FF2B5EF4-FFF2-40B4-BE49-F238E27FC236}">
                <a16:creationId xmlns:a16="http://schemas.microsoft.com/office/drawing/2014/main" id="{EDB61987-AD1B-4C90-AB26-47E0998808FA}"/>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22" name="TextBox 21">
            <a:extLst>
              <a:ext uri="{FF2B5EF4-FFF2-40B4-BE49-F238E27FC236}">
                <a16:creationId xmlns:a16="http://schemas.microsoft.com/office/drawing/2014/main" id="{2FB5044F-61EA-4F54-B3AD-C0735E03938A}"/>
              </a:ext>
            </a:extLst>
          </p:cNvPr>
          <p:cNvSpPr txBox="1"/>
          <p:nvPr/>
        </p:nvSpPr>
        <p:spPr>
          <a:xfrm>
            <a:off x="730255" y="1066886"/>
            <a:ext cx="8597891" cy="338811"/>
          </a:xfrm>
          <a:prstGeom prst="rect">
            <a:avLst/>
          </a:prstGeom>
          <a:noFill/>
        </p:spPr>
        <p:txBody>
          <a:bodyPr wrap="square" rtlCol="0">
            <a:spAutoFit/>
          </a:bodyPr>
          <a:lstStyle/>
          <a:p>
            <a:pPr>
              <a:lnSpc>
                <a:spcPts val="2020"/>
              </a:lnSpc>
              <a:spcAft>
                <a:spcPts val="600"/>
              </a:spcAft>
            </a:pPr>
            <a:r>
              <a:rPr lang="en-US" sz="1600" b="1" dirty="0">
                <a:solidFill>
                  <a:srgbClr val="DD74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a:t>
            </a:r>
            <a:r>
              <a:rPr lang="en-US" sz="1600" b="1" dirty="0">
                <a:solidFill>
                  <a:schemeClr val="tx1">
                    <a:lumMod val="65000"/>
                    <a:lumOff val="35000"/>
                  </a:schemeClr>
                </a:solidFill>
                <a:latin typeface="Arial" panose="020B0604020202020204" pitchFamily="34" charset="0"/>
                <a:cs typeface="Arial" panose="020B0604020202020204" pitchFamily="34" charset="0"/>
              </a:rPr>
              <a:t> to files </a:t>
            </a:r>
          </a:p>
        </p:txBody>
      </p:sp>
      <p:sp>
        <p:nvSpPr>
          <p:cNvPr id="7" name="TextBox 6">
            <a:extLst>
              <a:ext uri="{FF2B5EF4-FFF2-40B4-BE49-F238E27FC236}">
                <a16:creationId xmlns:a16="http://schemas.microsoft.com/office/drawing/2014/main" id="{33C0BE9F-6F53-E90D-E703-69F2BF477871}"/>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17</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grpSp>
        <p:nvGrpSpPr>
          <p:cNvPr id="5" name="Group 4">
            <a:extLst>
              <a:ext uri="{FF2B5EF4-FFF2-40B4-BE49-F238E27FC236}">
                <a16:creationId xmlns:a16="http://schemas.microsoft.com/office/drawing/2014/main" id="{678DB45A-0235-1F13-C85B-6B25D37CCB1A}"/>
              </a:ext>
            </a:extLst>
          </p:cNvPr>
          <p:cNvGrpSpPr/>
          <p:nvPr/>
        </p:nvGrpSpPr>
        <p:grpSpPr>
          <a:xfrm>
            <a:off x="5726552" y="857250"/>
            <a:ext cx="3534918" cy="4578752"/>
            <a:chOff x="5726552" y="857250"/>
            <a:chExt cx="3534918" cy="4578752"/>
          </a:xfrm>
        </p:grpSpPr>
        <p:pic>
          <p:nvPicPr>
            <p:cNvPr id="3" name="Picture 2">
              <a:extLst>
                <a:ext uri="{FF2B5EF4-FFF2-40B4-BE49-F238E27FC236}">
                  <a16:creationId xmlns:a16="http://schemas.microsoft.com/office/drawing/2014/main" id="{3408A389-E7AE-B831-1D44-05D4A79DAE6D}"/>
                </a:ext>
              </a:extLst>
            </p:cNvPr>
            <p:cNvPicPr>
              <a:picLocks noChangeAspect="1"/>
            </p:cNvPicPr>
            <p:nvPr/>
          </p:nvPicPr>
          <p:blipFill>
            <a:blip r:embed="rId5"/>
            <a:stretch>
              <a:fillRect/>
            </a:stretch>
          </p:blipFill>
          <p:spPr>
            <a:xfrm>
              <a:off x="5726552" y="857250"/>
              <a:ext cx="3534918" cy="457875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C94E50CA-962E-EC3D-1529-44DC3EBE1C47}"/>
                </a:ext>
              </a:extLst>
            </p:cNvPr>
            <p:cNvSpPr txBox="1"/>
            <p:nvPr/>
          </p:nvSpPr>
          <p:spPr>
            <a:xfrm>
              <a:off x="8333461" y="4764732"/>
              <a:ext cx="825505" cy="400110"/>
            </a:xfrm>
            <a:prstGeom prst="rect">
              <a:avLst/>
            </a:prstGeom>
            <a:noFill/>
            <a:ln>
              <a:solidFill>
                <a:srgbClr val="333F48"/>
              </a:solidFill>
            </a:ln>
          </p:spPr>
          <p:txBody>
            <a:bodyPr wrap="square" rtlCol="0">
              <a:spAutoFit/>
            </a:bodyPr>
            <a:lstStyle/>
            <a:p>
              <a:pPr algn="ctr"/>
              <a:r>
                <a:rPr lang="en-US" sz="1000" dirty="0">
                  <a:latin typeface="Arial" panose="020B0604020202020204" pitchFamily="34" charset="0"/>
                  <a:cs typeface="Arial" panose="020B0604020202020204" pitchFamily="34" charset="0"/>
                </a:rPr>
                <a:t>Food Bank Logo Here</a:t>
              </a:r>
            </a:p>
          </p:txBody>
        </p:sp>
      </p:grpSp>
    </p:spTree>
    <p:extLst>
      <p:ext uri="{BB962C8B-B14F-4D97-AF65-F5344CB8AC3E}">
        <p14:creationId xmlns:p14="http://schemas.microsoft.com/office/powerpoint/2010/main" val="107252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7A6CCA-37C2-6C42-B8DF-4F74159C0D9A}"/>
              </a:ext>
            </a:extLst>
          </p:cNvPr>
          <p:cNvSpPr/>
          <p:nvPr/>
        </p:nvSpPr>
        <p:spPr>
          <a:xfrm>
            <a:off x="19375120" y="6024880"/>
            <a:ext cx="36576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1C802-C424-AD49-9D18-3175D9539D85}"/>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Gotham Black" panose="02000604030000020004" pitchFamily="2" charset="0"/>
              </a:rPr>
              <a:t>18</a:t>
            </a:fld>
            <a:r>
              <a:rPr lang="en-US" sz="800">
                <a:solidFill>
                  <a:srgbClr val="DD7300"/>
                </a:solidFill>
                <a:latin typeface="Gotham Light" pitchFamily="2" charset="0"/>
              </a:rPr>
              <a:t>    </a:t>
            </a:r>
            <a:r>
              <a:rPr lang="en-US" sz="800">
                <a:solidFill>
                  <a:schemeClr val="bg1">
                    <a:lumMod val="65000"/>
                  </a:schemeClr>
                </a:solidFill>
                <a:latin typeface="Gotham Light" pitchFamily="2" charset="0"/>
              </a:rPr>
              <a:t>HUNGER ACTION MONTH </a:t>
            </a:r>
            <a:r>
              <a:rPr lang="en-US" sz="800" b="1">
                <a:solidFill>
                  <a:schemeClr val="bg1">
                    <a:lumMod val="65000"/>
                  </a:schemeClr>
                </a:solidFill>
                <a:latin typeface="Gotham Bold" panose="02000604030000020004" pitchFamily="2" charset="0"/>
              </a:rPr>
              <a:t>2021 TOOLKIT</a:t>
            </a:r>
          </a:p>
        </p:txBody>
      </p:sp>
      <p:sp>
        <p:nvSpPr>
          <p:cNvPr id="16" name="TextBox 15">
            <a:extLst>
              <a:ext uri="{FF2B5EF4-FFF2-40B4-BE49-F238E27FC236}">
                <a16:creationId xmlns:a16="http://schemas.microsoft.com/office/drawing/2014/main" id="{E1FAF69E-2260-4F4D-9552-8838659EDC7D}"/>
              </a:ext>
            </a:extLst>
          </p:cNvPr>
          <p:cNvSpPr txBox="1"/>
          <p:nvPr/>
        </p:nvSpPr>
        <p:spPr>
          <a:xfrm>
            <a:off x="730255" y="705543"/>
            <a:ext cx="5593278" cy="913070"/>
          </a:xfrm>
          <a:prstGeom prst="rect">
            <a:avLst/>
          </a:prstGeom>
          <a:noFill/>
        </p:spPr>
        <p:txBody>
          <a:bodyPr wrap="square" rtlCol="0">
            <a:spAutoFit/>
          </a:bodyPr>
          <a:lstStyle/>
          <a:p>
            <a:pPr>
              <a:lnSpc>
                <a:spcPts val="3240"/>
              </a:lnSpc>
            </a:pPr>
            <a:r>
              <a:rPr lang="en-US" sz="3200" b="1" dirty="0">
                <a:solidFill>
                  <a:srgbClr val="DD7300"/>
                </a:solidFill>
                <a:latin typeface="Arial" panose="020B0604020202020204" pitchFamily="34" charset="0"/>
                <a:cs typeface="Arial" panose="020B0604020202020204" pitchFamily="34" charset="0"/>
              </a:rPr>
              <a:t>SAMPLE</a:t>
            </a:r>
            <a:br>
              <a:rPr lang="en-US" sz="3200" b="1" dirty="0">
                <a:solidFill>
                  <a:srgbClr val="DD7300"/>
                </a:solidFill>
                <a:latin typeface="Arial" panose="020B0604020202020204" pitchFamily="34" charset="0"/>
                <a:cs typeface="Arial" panose="020B0604020202020204" pitchFamily="34" charset="0"/>
              </a:rPr>
            </a:br>
            <a:r>
              <a:rPr lang="en-US" sz="3200" b="1" dirty="0">
                <a:solidFill>
                  <a:srgbClr val="DD7300"/>
                </a:solidFill>
                <a:latin typeface="Arial" panose="020B0604020202020204" pitchFamily="34" charset="0"/>
                <a:cs typeface="Arial" panose="020B0604020202020204" pitchFamily="34" charset="0"/>
              </a:rPr>
              <a:t>BLOG POST</a:t>
            </a:r>
          </a:p>
        </p:txBody>
      </p:sp>
      <p:sp>
        <p:nvSpPr>
          <p:cNvPr id="13" name="TextBox 12">
            <a:extLst>
              <a:ext uri="{FF2B5EF4-FFF2-40B4-BE49-F238E27FC236}">
                <a16:creationId xmlns:a16="http://schemas.microsoft.com/office/drawing/2014/main" id="{4E7C8B77-9719-384A-BCF7-B1ED9C7E92F2}"/>
              </a:ext>
            </a:extLst>
          </p:cNvPr>
          <p:cNvSpPr txBox="1"/>
          <p:nvPr/>
        </p:nvSpPr>
        <p:spPr>
          <a:xfrm>
            <a:off x="730255" y="1952436"/>
            <a:ext cx="8404601" cy="2708242"/>
          </a:xfrm>
          <a:prstGeom prst="rect">
            <a:avLst/>
          </a:prstGeom>
          <a:noFill/>
        </p:spPr>
        <p:txBody>
          <a:bodyPr wrap="square" rtlCol="0">
            <a:spAutoFit/>
          </a:bodyPr>
          <a:lstStyle/>
          <a:p>
            <a:pPr>
              <a:lnSpc>
                <a:spcPts val="1920"/>
              </a:lnSpc>
              <a:spcAft>
                <a:spcPts val="1800"/>
              </a:spcAft>
            </a:pPr>
            <a:r>
              <a:rPr lang="en-US" sz="1100" dirty="0">
                <a:solidFill>
                  <a:srgbClr val="DD7300"/>
                </a:solidFill>
                <a:latin typeface="Arial" panose="020B0604020202020204" pitchFamily="34" charset="0"/>
                <a:cs typeface="Arial" panose="020B0604020202020204" pitchFamily="34" charset="0"/>
              </a:rPr>
              <a:t>[INSERT AN EXAMPLE OF FOOD CHOICES THAT IS AUTHENTIC AND RELEVANT. SEE BELOW FOR SAMPLE LANGUAGE.]</a:t>
            </a:r>
          </a:p>
          <a:p>
            <a:pPr>
              <a:lnSpc>
                <a:spcPts val="1920"/>
              </a:lnSpc>
              <a:spcAft>
                <a:spcPts val="1800"/>
              </a:spcAft>
            </a:pPr>
            <a:r>
              <a:rPr lang="en-US" sz="1200" dirty="0">
                <a:solidFill>
                  <a:schemeClr val="tx1">
                    <a:lumMod val="65000"/>
                    <a:lumOff val="35000"/>
                  </a:schemeClr>
                </a:solidFill>
                <a:latin typeface="Arial" panose="020B0604020202020204" pitchFamily="34" charset="0"/>
                <a:cs typeface="Arial" panose="020B0604020202020204" pitchFamily="34" charset="0"/>
              </a:rPr>
              <a:t>Last night, my family was choosing what to have for dinner. We talked through endless options. We could make pasta, but we couldn’t decide between brands of sauce we had. We could eat out, but we couldn’t decide where we all would enjoy. We ended up raiding our pantry for what each of us wanted and made four separate items to meet our individual tastes. This happens more often than I’d like to admit. The point is, though, that we had choices. Lots and lots of great choices. </a:t>
            </a:r>
          </a:p>
          <a:p>
            <a:pPr>
              <a:lnSpc>
                <a:spcPts val="1920"/>
              </a:lnSpc>
              <a:spcAft>
                <a:spcPts val="1800"/>
              </a:spcAft>
            </a:pPr>
            <a:r>
              <a:rPr lang="en-US" sz="1200" dirty="0">
                <a:solidFill>
                  <a:schemeClr val="tx1">
                    <a:lumMod val="65000"/>
                    <a:lumOff val="35000"/>
                  </a:schemeClr>
                </a:solidFill>
                <a:latin typeface="Arial" panose="020B0604020202020204" pitchFamily="34" charset="0"/>
                <a:cs typeface="Arial" panose="020B0604020202020204" pitchFamily="34" charset="0"/>
              </a:rPr>
              <a:t>For millions of people in America, a daily meal can often be an impossible choice between food and other critical needs—like medicine, utilities or childcare. It is not the choice of what to eat. The choice is if they eat. </a:t>
            </a:r>
          </a:p>
          <a:p>
            <a:pPr>
              <a:lnSpc>
                <a:spcPts val="1920"/>
              </a:lnSpc>
              <a:spcAft>
                <a:spcPts val="1800"/>
              </a:spcAft>
            </a:pPr>
            <a:r>
              <a:rPr lang="en-US" sz="1200" dirty="0">
                <a:solidFill>
                  <a:schemeClr val="tx1">
                    <a:lumMod val="65000"/>
                    <a:lumOff val="35000"/>
                  </a:schemeClr>
                </a:solidFill>
                <a:latin typeface="Arial" panose="020B0604020202020204" pitchFamily="34" charset="0"/>
                <a:cs typeface="Arial" panose="020B0604020202020204" pitchFamily="34" charset="0"/>
              </a:rPr>
              <a:t>September is Hunger Action Month®. Join the fight to end hunger at </a:t>
            </a:r>
            <a:r>
              <a:rPr lang="en-US" sz="1200" b="1" dirty="0">
                <a:solidFill>
                  <a:srgbClr val="DD7400"/>
                </a:solidFill>
                <a:latin typeface="Arial" panose="020B0604020202020204" pitchFamily="34" charset="0"/>
                <a:cs typeface="Arial" panose="020B0604020202020204" pitchFamily="34" charset="0"/>
              </a:rPr>
              <a:t>[FOOD BANK URL].</a:t>
            </a:r>
          </a:p>
        </p:txBody>
      </p:sp>
      <p:pic>
        <p:nvPicPr>
          <p:cNvPr id="7" name="Picture 6" descr="Logo&#10;&#10;Description automatically generated">
            <a:extLst>
              <a:ext uri="{FF2B5EF4-FFF2-40B4-BE49-F238E27FC236}">
                <a16:creationId xmlns:a16="http://schemas.microsoft.com/office/drawing/2014/main" id="{EFD76CFB-7D6A-4500-AB9B-629A75EF61B0}"/>
              </a:ext>
            </a:extLst>
          </p:cNvPr>
          <p:cNvPicPr>
            <a:picLocks noChangeAspect="1"/>
          </p:cNvPicPr>
          <p:nvPr/>
        </p:nvPicPr>
        <p:blipFill>
          <a:blip r:embed="rId3"/>
          <a:stretch>
            <a:fillRect/>
          </a:stretch>
        </p:blipFill>
        <p:spPr>
          <a:xfrm>
            <a:off x="8645580" y="5512202"/>
            <a:ext cx="1026772" cy="610173"/>
          </a:xfrm>
          <a:prstGeom prst="rect">
            <a:avLst/>
          </a:prstGeom>
        </p:spPr>
      </p:pic>
    </p:spTree>
    <p:extLst>
      <p:ext uri="{BB962C8B-B14F-4D97-AF65-F5344CB8AC3E}">
        <p14:creationId xmlns:p14="http://schemas.microsoft.com/office/powerpoint/2010/main" val="2294490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7A6CCA-37C2-6C42-B8DF-4F74159C0D9A}"/>
              </a:ext>
            </a:extLst>
          </p:cNvPr>
          <p:cNvSpPr/>
          <p:nvPr/>
        </p:nvSpPr>
        <p:spPr>
          <a:xfrm>
            <a:off x="19375120" y="6024880"/>
            <a:ext cx="36576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1C802-C424-AD49-9D18-3175D9539D85}"/>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Gotham Black" panose="02000604030000020004" pitchFamily="2" charset="0"/>
              </a:rPr>
              <a:t>19</a:t>
            </a:fld>
            <a:r>
              <a:rPr lang="en-US" sz="800">
                <a:solidFill>
                  <a:srgbClr val="DD7300"/>
                </a:solidFill>
                <a:latin typeface="Gotham Light" pitchFamily="2" charset="0"/>
              </a:rPr>
              <a:t>    </a:t>
            </a:r>
            <a:r>
              <a:rPr lang="en-US" sz="800">
                <a:solidFill>
                  <a:schemeClr val="bg1">
                    <a:lumMod val="65000"/>
                  </a:schemeClr>
                </a:solidFill>
                <a:latin typeface="Gotham Light" pitchFamily="2" charset="0"/>
              </a:rPr>
              <a:t>HUNGER ACTION MONTH </a:t>
            </a:r>
            <a:r>
              <a:rPr lang="en-US" sz="800" b="1">
                <a:solidFill>
                  <a:schemeClr val="bg1">
                    <a:lumMod val="65000"/>
                  </a:schemeClr>
                </a:solidFill>
                <a:latin typeface="Gotham Bold" panose="02000604030000020004" pitchFamily="2" charset="0"/>
              </a:rPr>
              <a:t>2021 TOOLKIT</a:t>
            </a:r>
          </a:p>
        </p:txBody>
      </p:sp>
      <p:sp>
        <p:nvSpPr>
          <p:cNvPr id="16" name="TextBox 15">
            <a:extLst>
              <a:ext uri="{FF2B5EF4-FFF2-40B4-BE49-F238E27FC236}">
                <a16:creationId xmlns:a16="http://schemas.microsoft.com/office/drawing/2014/main" id="{E1FAF69E-2260-4F4D-9552-8838659EDC7D}"/>
              </a:ext>
            </a:extLst>
          </p:cNvPr>
          <p:cNvSpPr txBox="1"/>
          <p:nvPr/>
        </p:nvSpPr>
        <p:spPr>
          <a:xfrm>
            <a:off x="730255" y="705543"/>
            <a:ext cx="5593278" cy="913070"/>
          </a:xfrm>
          <a:prstGeom prst="rect">
            <a:avLst/>
          </a:prstGeom>
          <a:noFill/>
        </p:spPr>
        <p:txBody>
          <a:bodyPr wrap="square" rtlCol="0">
            <a:spAutoFit/>
          </a:bodyPr>
          <a:lstStyle/>
          <a:p>
            <a:pPr>
              <a:lnSpc>
                <a:spcPts val="3240"/>
              </a:lnSpc>
            </a:pPr>
            <a:r>
              <a:rPr lang="en-US" sz="3200" b="1">
                <a:solidFill>
                  <a:srgbClr val="DD7300"/>
                </a:solidFill>
                <a:latin typeface="Arial" panose="020B0604020202020204" pitchFamily="34" charset="0"/>
                <a:cs typeface="Arial" panose="020B0604020202020204" pitchFamily="34" charset="0"/>
              </a:rPr>
              <a:t>SAMPLE</a:t>
            </a:r>
            <a:br>
              <a:rPr lang="en-US" sz="3200" b="1">
                <a:solidFill>
                  <a:srgbClr val="DD7300"/>
                </a:solidFill>
                <a:latin typeface="Arial" panose="020B0604020202020204" pitchFamily="34" charset="0"/>
                <a:cs typeface="Arial" panose="020B0604020202020204" pitchFamily="34" charset="0"/>
              </a:rPr>
            </a:br>
            <a:r>
              <a:rPr lang="en-US" sz="3200" b="1">
                <a:solidFill>
                  <a:srgbClr val="DD7300"/>
                </a:solidFill>
                <a:latin typeface="Arial" panose="020B0604020202020204" pitchFamily="34" charset="0"/>
                <a:cs typeface="Arial" panose="020B0604020202020204" pitchFamily="34" charset="0"/>
              </a:rPr>
              <a:t>E-NEWSLETTER COPY</a:t>
            </a:r>
          </a:p>
        </p:txBody>
      </p:sp>
      <p:sp>
        <p:nvSpPr>
          <p:cNvPr id="7" name="TextBox 6">
            <a:extLst>
              <a:ext uri="{FF2B5EF4-FFF2-40B4-BE49-F238E27FC236}">
                <a16:creationId xmlns:a16="http://schemas.microsoft.com/office/drawing/2014/main" id="{6EF86A2B-E83C-B04F-817B-EBD0DB7B055A}"/>
              </a:ext>
            </a:extLst>
          </p:cNvPr>
          <p:cNvSpPr txBox="1"/>
          <p:nvPr/>
        </p:nvSpPr>
        <p:spPr>
          <a:xfrm>
            <a:off x="730255" y="2023148"/>
            <a:ext cx="5198366" cy="2464585"/>
          </a:xfrm>
          <a:prstGeom prst="rect">
            <a:avLst/>
          </a:prstGeom>
          <a:noFill/>
        </p:spPr>
        <p:txBody>
          <a:bodyPr wrap="square" rtlCol="0">
            <a:spAutoFit/>
          </a:bodyPr>
          <a:lstStyle/>
          <a:p>
            <a:pPr>
              <a:lnSpc>
                <a:spcPts val="1920"/>
              </a:lnSpc>
              <a:spcAft>
                <a:spcPts val="1800"/>
              </a:spcAft>
            </a:pPr>
            <a:r>
              <a:rPr lang="en-US" sz="1200" dirty="0">
                <a:solidFill>
                  <a:schemeClr val="tx1">
                    <a:lumMod val="65000"/>
                    <a:lumOff val="35000"/>
                  </a:schemeClr>
                </a:solidFill>
                <a:latin typeface="Arial" panose="020B0604020202020204" pitchFamily="34" charset="0"/>
                <a:cs typeface="Arial" panose="020B0604020202020204" pitchFamily="34" charset="0"/>
              </a:rPr>
              <a:t>September is Hunger Action Month</a:t>
            </a:r>
            <a:r>
              <a:rPr lang="en-US" sz="1200" baseline="30000" dirty="0">
                <a:solidFill>
                  <a:schemeClr val="tx1">
                    <a:lumMod val="65000"/>
                    <a:lumOff val="35000"/>
                  </a:schemeClr>
                </a:solidFill>
                <a:latin typeface="Arial" panose="020B0604020202020204" pitchFamily="34" charset="0"/>
                <a:cs typeface="Arial" panose="020B0604020202020204" pitchFamily="34" charset="0"/>
              </a:rPr>
              <a:t>®</a:t>
            </a:r>
            <a:r>
              <a:rPr lang="en-US" sz="1200" dirty="0">
                <a:solidFill>
                  <a:schemeClr val="tx1">
                    <a:lumMod val="65000"/>
                    <a:lumOff val="35000"/>
                  </a:schemeClr>
                </a:solidFill>
                <a:latin typeface="Arial" panose="020B0604020202020204" pitchFamily="34" charset="0"/>
                <a:cs typeface="Arial" panose="020B0604020202020204" pitchFamily="34" charset="0"/>
              </a:rPr>
              <a:t> and [Food Bank] wants to encourage everyone to take action to end hunger.</a:t>
            </a:r>
          </a:p>
          <a:p>
            <a:pPr>
              <a:lnSpc>
                <a:spcPts val="1920"/>
              </a:lnSpc>
              <a:spcAft>
                <a:spcPts val="1800"/>
              </a:spcAft>
            </a:pPr>
            <a:r>
              <a:rPr lang="en-US" sz="1200" dirty="0">
                <a:solidFill>
                  <a:schemeClr val="tx1">
                    <a:lumMod val="65000"/>
                    <a:lumOff val="35000"/>
                  </a:schemeClr>
                </a:solidFill>
                <a:latin typeface="Arial" panose="020B0604020202020204" pitchFamily="34" charset="0"/>
                <a:cs typeface="Arial" panose="020B0604020202020204" pitchFamily="34" charset="0"/>
              </a:rPr>
              <a:t>For millions of people in America, a daily meal is a choice between food and other critical needs—like medicine, housing, or transportation. No one should have to make those types of choices. </a:t>
            </a:r>
          </a:p>
          <a:p>
            <a:pPr>
              <a:lnSpc>
                <a:spcPts val="1920"/>
              </a:lnSpc>
              <a:spcAft>
                <a:spcPts val="1800"/>
              </a:spcAft>
            </a:pPr>
            <a:r>
              <a:rPr lang="en-US" sz="1200" dirty="0">
                <a:solidFill>
                  <a:schemeClr val="tx1">
                    <a:lumMod val="65000"/>
                    <a:lumOff val="35000"/>
                  </a:schemeClr>
                </a:solidFill>
                <a:latin typeface="Arial" panose="020B0604020202020204" pitchFamily="34" charset="0"/>
                <a:cs typeface="Arial" panose="020B0604020202020204" pitchFamily="34" charset="0"/>
              </a:rPr>
              <a:t>This September, choose to end hunger.</a:t>
            </a:r>
          </a:p>
          <a:p>
            <a:pPr>
              <a:lnSpc>
                <a:spcPts val="1920"/>
              </a:lnSpc>
              <a:spcAft>
                <a:spcPts val="1800"/>
              </a:spcAft>
            </a:pPr>
            <a:r>
              <a:rPr lang="en-US" sz="1200" dirty="0">
                <a:solidFill>
                  <a:schemeClr val="tx1">
                    <a:lumMod val="65000"/>
                    <a:lumOff val="35000"/>
                  </a:schemeClr>
                </a:solidFill>
                <a:latin typeface="Arial" panose="020B0604020202020204" pitchFamily="34" charset="0"/>
                <a:cs typeface="Arial" panose="020B0604020202020204" pitchFamily="34" charset="0"/>
              </a:rPr>
              <a:t>Join the fight to end hunger at </a:t>
            </a:r>
            <a:r>
              <a:rPr lang="en-US" sz="1200" b="1" dirty="0">
                <a:solidFill>
                  <a:srgbClr val="DD7400"/>
                </a:solidFill>
                <a:latin typeface="Arial" panose="020B0604020202020204" pitchFamily="34" charset="0"/>
                <a:cs typeface="Arial" panose="020B0604020202020204" pitchFamily="34" charset="0"/>
              </a:rPr>
              <a:t>[FOOD BANK URL].</a:t>
            </a:r>
          </a:p>
        </p:txBody>
      </p:sp>
      <p:pic>
        <p:nvPicPr>
          <p:cNvPr id="11" name="Picture 10" descr="Logo&#10;&#10;Description automatically generated">
            <a:extLst>
              <a:ext uri="{FF2B5EF4-FFF2-40B4-BE49-F238E27FC236}">
                <a16:creationId xmlns:a16="http://schemas.microsoft.com/office/drawing/2014/main" id="{B3123495-A100-4868-95BA-C4B16F303E2C}"/>
              </a:ext>
            </a:extLst>
          </p:cNvPr>
          <p:cNvPicPr>
            <a:picLocks noChangeAspect="1"/>
          </p:cNvPicPr>
          <p:nvPr/>
        </p:nvPicPr>
        <p:blipFill>
          <a:blip r:embed="rId3"/>
          <a:stretch>
            <a:fillRect/>
          </a:stretch>
        </p:blipFill>
        <p:spPr>
          <a:xfrm>
            <a:off x="8645580" y="5512202"/>
            <a:ext cx="1026772" cy="610173"/>
          </a:xfrm>
          <a:prstGeom prst="rect">
            <a:avLst/>
          </a:prstGeom>
        </p:spPr>
      </p:pic>
    </p:spTree>
    <p:extLst>
      <p:ext uri="{BB962C8B-B14F-4D97-AF65-F5344CB8AC3E}">
        <p14:creationId xmlns:p14="http://schemas.microsoft.com/office/powerpoint/2010/main" val="347628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A1C802-C424-AD49-9D18-3175D9539D85}"/>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2</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sp>
        <p:nvSpPr>
          <p:cNvPr id="16" name="TextBox 15">
            <a:extLst>
              <a:ext uri="{FF2B5EF4-FFF2-40B4-BE49-F238E27FC236}">
                <a16:creationId xmlns:a16="http://schemas.microsoft.com/office/drawing/2014/main" id="{E1FAF69E-2260-4F4D-9552-8838659EDC7D}"/>
              </a:ext>
            </a:extLst>
          </p:cNvPr>
          <p:cNvSpPr txBox="1"/>
          <p:nvPr/>
        </p:nvSpPr>
        <p:spPr>
          <a:xfrm>
            <a:off x="730255" y="705543"/>
            <a:ext cx="5593278" cy="913070"/>
          </a:xfrm>
          <a:prstGeom prst="rect">
            <a:avLst/>
          </a:prstGeom>
          <a:noFill/>
        </p:spPr>
        <p:txBody>
          <a:bodyPr wrap="square" rtlCol="0">
            <a:spAutoFit/>
          </a:bodyPr>
          <a:lstStyle/>
          <a:p>
            <a:pPr>
              <a:lnSpc>
                <a:spcPts val="3240"/>
              </a:lnSpc>
            </a:pPr>
            <a:r>
              <a:rPr lang="en-US" sz="3200" b="1" dirty="0">
                <a:solidFill>
                  <a:srgbClr val="DD7300"/>
                </a:solidFill>
                <a:latin typeface="Arial Black" panose="020B0A04020102020204" pitchFamily="34" charset="0"/>
                <a:cs typeface="Arial" panose="020B0604020202020204" pitchFamily="34" charset="0"/>
              </a:rPr>
              <a:t>ABOUT THIS </a:t>
            </a:r>
            <a:br>
              <a:rPr lang="en-US" sz="3200" b="1" dirty="0">
                <a:solidFill>
                  <a:srgbClr val="DD7300"/>
                </a:solidFill>
                <a:latin typeface="Arial Black" panose="020B0A04020102020204" pitchFamily="34" charset="0"/>
                <a:cs typeface="Arial" panose="020B0604020202020204" pitchFamily="34" charset="0"/>
              </a:rPr>
            </a:br>
            <a:r>
              <a:rPr lang="en-US" sz="3200" b="1" dirty="0">
                <a:solidFill>
                  <a:srgbClr val="DD7300"/>
                </a:solidFill>
                <a:latin typeface="Arial Black" panose="020B0A04020102020204" pitchFamily="34" charset="0"/>
                <a:cs typeface="Arial" panose="020B0604020202020204" pitchFamily="34" charset="0"/>
              </a:rPr>
              <a:t>TOOLKIT</a:t>
            </a:r>
          </a:p>
        </p:txBody>
      </p:sp>
      <p:sp>
        <p:nvSpPr>
          <p:cNvPr id="10" name="TextBox 9">
            <a:extLst>
              <a:ext uri="{FF2B5EF4-FFF2-40B4-BE49-F238E27FC236}">
                <a16:creationId xmlns:a16="http://schemas.microsoft.com/office/drawing/2014/main" id="{FC3F5B18-1075-1F4D-B651-94D0CFD4C112}"/>
              </a:ext>
            </a:extLst>
          </p:cNvPr>
          <p:cNvSpPr txBox="1"/>
          <p:nvPr/>
        </p:nvSpPr>
        <p:spPr>
          <a:xfrm>
            <a:off x="730256" y="1984477"/>
            <a:ext cx="6712960" cy="2246769"/>
          </a:xfrm>
          <a:prstGeom prst="rect">
            <a:avLst/>
          </a:prstGeom>
          <a:noFill/>
        </p:spPr>
        <p:txBody>
          <a:bodyPr wrap="square" rtlCol="0">
            <a:spAutoFit/>
          </a:bodyPr>
          <a:lstStyle/>
          <a:p>
            <a:pPr>
              <a:lnSpc>
                <a:spcPts val="1820"/>
              </a:lnSpc>
              <a:spcAft>
                <a:spcPts val="1200"/>
              </a:spcAft>
            </a:pPr>
            <a:r>
              <a:rPr lang="en-US" sz="1600" dirty="0">
                <a:solidFill>
                  <a:schemeClr val="tx1">
                    <a:lumMod val="65000"/>
                    <a:lumOff val="35000"/>
                  </a:schemeClr>
                </a:solidFill>
                <a:latin typeface="Arial" panose="020B0604020202020204" pitchFamily="34" charset="0"/>
                <a:cs typeface="Arial" panose="020B0604020202020204" pitchFamily="34" charset="0"/>
              </a:rPr>
              <a:t>As a valued member of the Feeding America network, we are grateful for your leadership and commitment to people facing hunger in your community as we work together to end hunger in America.</a:t>
            </a:r>
          </a:p>
          <a:p>
            <a:pPr>
              <a:lnSpc>
                <a:spcPts val="1820"/>
              </a:lnSpc>
              <a:spcAft>
                <a:spcPts val="1200"/>
              </a:spcAft>
            </a:pPr>
            <a:r>
              <a:rPr lang="en-US" sz="1600" dirty="0">
                <a:solidFill>
                  <a:schemeClr val="tx1">
                    <a:lumMod val="65000"/>
                    <a:lumOff val="35000"/>
                  </a:schemeClr>
                </a:solidFill>
                <a:latin typeface="Arial" panose="020B0604020202020204" pitchFamily="34" charset="0"/>
                <a:cs typeface="Arial" panose="020B0604020202020204" pitchFamily="34" charset="0"/>
              </a:rPr>
              <a:t>This toolkit includes this year’s Hunger Action Month campaign materials and turnkey resources like customizable language and creative assets, as well as engagement ideas to inspire your local communities to take action and join the fight to end hunger.</a:t>
            </a:r>
          </a:p>
          <a:p>
            <a:pPr>
              <a:lnSpc>
                <a:spcPts val="1820"/>
              </a:lnSpc>
              <a:spcAft>
                <a:spcPts val="1200"/>
              </a:spcAft>
            </a:pPr>
            <a:r>
              <a:rPr lang="en-US" sz="1600" b="1" dirty="0">
                <a:solidFill>
                  <a:srgbClr val="DD7400"/>
                </a:solidFill>
                <a:latin typeface="Arial" panose="020B0604020202020204" pitchFamily="34" charset="0"/>
                <a:cs typeface="Arial" panose="020B0604020202020204" pitchFamily="34" charset="0"/>
              </a:rPr>
              <a:t>Thank you for your partnership and dedication to ending hunger. </a:t>
            </a:r>
          </a:p>
        </p:txBody>
      </p:sp>
      <p:pic>
        <p:nvPicPr>
          <p:cNvPr id="11" name="Picture 10" descr="Logo&#10;&#10;Description automatically generated">
            <a:extLst>
              <a:ext uri="{FF2B5EF4-FFF2-40B4-BE49-F238E27FC236}">
                <a16:creationId xmlns:a16="http://schemas.microsoft.com/office/drawing/2014/main" id="{AF18ADFA-5700-4075-B3B6-B64624CF6D0A}"/>
              </a:ext>
            </a:extLst>
          </p:cNvPr>
          <p:cNvPicPr>
            <a:picLocks noChangeAspect="1"/>
          </p:cNvPicPr>
          <p:nvPr/>
        </p:nvPicPr>
        <p:blipFill>
          <a:blip r:embed="rId3"/>
          <a:stretch>
            <a:fillRect/>
          </a:stretch>
        </p:blipFill>
        <p:spPr>
          <a:xfrm>
            <a:off x="8645580" y="5512202"/>
            <a:ext cx="1026772" cy="610173"/>
          </a:xfrm>
          <a:prstGeom prst="rect">
            <a:avLst/>
          </a:prstGeom>
        </p:spPr>
      </p:pic>
    </p:spTree>
    <p:extLst>
      <p:ext uri="{BB962C8B-B14F-4D97-AF65-F5344CB8AC3E}">
        <p14:creationId xmlns:p14="http://schemas.microsoft.com/office/powerpoint/2010/main" val="4271682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2521CF-B10A-B34A-AE42-5BAE319A63B4}"/>
              </a:ext>
            </a:extLst>
          </p:cNvPr>
          <p:cNvSpPr txBox="1"/>
          <p:nvPr/>
        </p:nvSpPr>
        <p:spPr>
          <a:xfrm>
            <a:off x="765950" y="470365"/>
            <a:ext cx="3934735" cy="1077218"/>
          </a:xfrm>
          <a:prstGeom prst="rect">
            <a:avLst/>
          </a:prstGeom>
          <a:noFill/>
        </p:spPr>
        <p:txBody>
          <a:bodyPr wrap="square" rtlCol="0">
            <a:spAutoFit/>
          </a:bodyPr>
          <a:lstStyle/>
          <a:p>
            <a:r>
              <a:rPr lang="en-US" sz="3200" dirty="0">
                <a:solidFill>
                  <a:srgbClr val="DD7300"/>
                </a:solidFill>
                <a:latin typeface="Arial Black" panose="020B0A04020102020204" pitchFamily="34" charset="0"/>
              </a:rPr>
              <a:t>YARD SIGN TEMPLATE</a:t>
            </a:r>
          </a:p>
        </p:txBody>
      </p:sp>
      <p:pic>
        <p:nvPicPr>
          <p:cNvPr id="13" name="Picture 12" descr="Logo&#10;&#10;Description automatically generated">
            <a:extLst>
              <a:ext uri="{FF2B5EF4-FFF2-40B4-BE49-F238E27FC236}">
                <a16:creationId xmlns:a16="http://schemas.microsoft.com/office/drawing/2014/main" id="{5C6C2A66-8E5F-4E69-8BFE-E76666290B41}"/>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8" name="TextBox 7">
            <a:extLst>
              <a:ext uri="{FF2B5EF4-FFF2-40B4-BE49-F238E27FC236}">
                <a16:creationId xmlns:a16="http://schemas.microsoft.com/office/drawing/2014/main" id="{B65FD182-79BD-C043-DAAD-89B05888B940}"/>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20</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pic>
        <p:nvPicPr>
          <p:cNvPr id="3" name="Picture 2">
            <a:extLst>
              <a:ext uri="{FF2B5EF4-FFF2-40B4-BE49-F238E27FC236}">
                <a16:creationId xmlns:a16="http://schemas.microsoft.com/office/drawing/2014/main" id="{F5EBA87C-FDD7-85FB-80D5-0A54BB65DE0D}"/>
              </a:ext>
            </a:extLst>
          </p:cNvPr>
          <p:cNvPicPr>
            <a:picLocks noChangeAspect="1"/>
          </p:cNvPicPr>
          <p:nvPr/>
        </p:nvPicPr>
        <p:blipFill>
          <a:blip r:embed="rId4"/>
          <a:stretch>
            <a:fillRect/>
          </a:stretch>
        </p:blipFill>
        <p:spPr>
          <a:xfrm>
            <a:off x="905255" y="1700645"/>
            <a:ext cx="5805773" cy="3841544"/>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07093BD6-AF28-05EE-B420-B64D5230A710}"/>
              </a:ext>
            </a:extLst>
          </p:cNvPr>
          <p:cNvSpPr txBox="1"/>
          <p:nvPr/>
        </p:nvSpPr>
        <p:spPr>
          <a:xfrm>
            <a:off x="8026462" y="3200883"/>
            <a:ext cx="1395165" cy="338811"/>
          </a:xfrm>
          <a:prstGeom prst="rect">
            <a:avLst/>
          </a:prstGeom>
          <a:noFill/>
        </p:spPr>
        <p:txBody>
          <a:bodyPr wrap="square" rtlCol="0">
            <a:spAutoFit/>
          </a:bodyPr>
          <a:lstStyle/>
          <a:p>
            <a:pPr>
              <a:lnSpc>
                <a:spcPts val="2020"/>
              </a:lnSpc>
              <a:spcAft>
                <a:spcPts val="600"/>
              </a:spcAft>
            </a:pPr>
            <a:r>
              <a:rPr lang="en-US" sz="1600" b="1" dirty="0">
                <a:solidFill>
                  <a:srgbClr val="DD7400"/>
                </a:solidFill>
                <a:latin typeface="Arial" panose="020B0604020202020204" pitchFamily="34" charset="0"/>
                <a:cs typeface="Arial" panose="020B0604020202020204" pitchFamily="34" charset="0"/>
              </a:rPr>
              <a:t>LINK</a:t>
            </a:r>
            <a:r>
              <a:rPr lang="en-US" sz="1600" b="1" dirty="0">
                <a:solidFill>
                  <a:schemeClr val="tx1">
                    <a:lumMod val="65000"/>
                    <a:lumOff val="35000"/>
                  </a:schemeClr>
                </a:solidFill>
                <a:latin typeface="Arial" panose="020B0604020202020204" pitchFamily="34" charset="0"/>
                <a:cs typeface="Arial" panose="020B0604020202020204" pitchFamily="34" charset="0"/>
              </a:rPr>
              <a:t> to files </a:t>
            </a:r>
          </a:p>
        </p:txBody>
      </p:sp>
      <p:cxnSp>
        <p:nvCxnSpPr>
          <p:cNvPr id="9" name="Straight Connector 8">
            <a:extLst>
              <a:ext uri="{FF2B5EF4-FFF2-40B4-BE49-F238E27FC236}">
                <a16:creationId xmlns:a16="http://schemas.microsoft.com/office/drawing/2014/main" id="{3128E27A-3C52-D40A-43EF-A89A99239A5E}"/>
              </a:ext>
            </a:extLst>
          </p:cNvPr>
          <p:cNvCxnSpPr/>
          <p:nvPr/>
        </p:nvCxnSpPr>
        <p:spPr>
          <a:xfrm>
            <a:off x="7598664" y="2289492"/>
            <a:ext cx="0" cy="252073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941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2521CF-B10A-B34A-AE42-5BAE319A63B4}"/>
              </a:ext>
            </a:extLst>
          </p:cNvPr>
          <p:cNvSpPr txBox="1"/>
          <p:nvPr/>
        </p:nvSpPr>
        <p:spPr>
          <a:xfrm>
            <a:off x="765950" y="470365"/>
            <a:ext cx="4634725" cy="1077218"/>
          </a:xfrm>
          <a:prstGeom prst="rect">
            <a:avLst/>
          </a:prstGeom>
          <a:noFill/>
        </p:spPr>
        <p:txBody>
          <a:bodyPr wrap="square" rtlCol="0">
            <a:spAutoFit/>
          </a:bodyPr>
          <a:lstStyle/>
          <a:p>
            <a:r>
              <a:rPr lang="en-US" sz="3200" dirty="0">
                <a:solidFill>
                  <a:srgbClr val="DD7300"/>
                </a:solidFill>
                <a:latin typeface="Arial Black" panose="020B0A04020102020204" pitchFamily="34" charset="0"/>
              </a:rPr>
              <a:t>EMAIL SIGNATURE TEMPLATE</a:t>
            </a:r>
          </a:p>
        </p:txBody>
      </p:sp>
      <p:pic>
        <p:nvPicPr>
          <p:cNvPr id="13" name="Picture 12" descr="Logo&#10;&#10;Description automatically generated">
            <a:extLst>
              <a:ext uri="{FF2B5EF4-FFF2-40B4-BE49-F238E27FC236}">
                <a16:creationId xmlns:a16="http://schemas.microsoft.com/office/drawing/2014/main" id="{5C6C2A66-8E5F-4E69-8BFE-E76666290B41}"/>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8" name="TextBox 7">
            <a:extLst>
              <a:ext uri="{FF2B5EF4-FFF2-40B4-BE49-F238E27FC236}">
                <a16:creationId xmlns:a16="http://schemas.microsoft.com/office/drawing/2014/main" id="{B65FD182-79BD-C043-DAAD-89B05888B940}"/>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21</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pic>
        <p:nvPicPr>
          <p:cNvPr id="3" name="Picture 2">
            <a:extLst>
              <a:ext uri="{FF2B5EF4-FFF2-40B4-BE49-F238E27FC236}">
                <a16:creationId xmlns:a16="http://schemas.microsoft.com/office/drawing/2014/main" id="{71ADB1AD-95CD-B147-7FE7-13A8602F7F48}"/>
              </a:ext>
            </a:extLst>
          </p:cNvPr>
          <p:cNvPicPr>
            <a:picLocks noChangeAspect="1"/>
          </p:cNvPicPr>
          <p:nvPr/>
        </p:nvPicPr>
        <p:blipFill>
          <a:blip r:embed="rId4"/>
          <a:stretch>
            <a:fillRect/>
          </a:stretch>
        </p:blipFill>
        <p:spPr>
          <a:xfrm>
            <a:off x="928424" y="1945976"/>
            <a:ext cx="5598304" cy="3083224"/>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3CD6DCD3-9727-C536-44E3-EC81098A5BC5}"/>
              </a:ext>
            </a:extLst>
          </p:cNvPr>
          <p:cNvSpPr txBox="1"/>
          <p:nvPr/>
        </p:nvSpPr>
        <p:spPr>
          <a:xfrm>
            <a:off x="7741013" y="3210027"/>
            <a:ext cx="1457851" cy="338811"/>
          </a:xfrm>
          <a:prstGeom prst="rect">
            <a:avLst/>
          </a:prstGeom>
          <a:noFill/>
        </p:spPr>
        <p:txBody>
          <a:bodyPr wrap="square" rtlCol="0">
            <a:spAutoFit/>
          </a:bodyPr>
          <a:lstStyle/>
          <a:p>
            <a:pPr>
              <a:lnSpc>
                <a:spcPts val="2020"/>
              </a:lnSpc>
              <a:spcAft>
                <a:spcPts val="600"/>
              </a:spcAft>
            </a:pPr>
            <a:r>
              <a:rPr lang="en-US" sz="1600" b="1" dirty="0">
                <a:solidFill>
                  <a:srgbClr val="DD7400"/>
                </a:solidFill>
                <a:latin typeface="Arial" panose="020B0604020202020204" pitchFamily="34" charset="0"/>
                <a:cs typeface="Arial" panose="020B0604020202020204" pitchFamily="34" charset="0"/>
              </a:rPr>
              <a:t>LINK</a:t>
            </a:r>
            <a:r>
              <a:rPr lang="en-US" sz="1600" b="1" dirty="0">
                <a:solidFill>
                  <a:schemeClr val="tx1">
                    <a:lumMod val="65000"/>
                    <a:lumOff val="35000"/>
                  </a:schemeClr>
                </a:solidFill>
                <a:latin typeface="Arial" panose="020B0604020202020204" pitchFamily="34" charset="0"/>
                <a:cs typeface="Arial" panose="020B0604020202020204" pitchFamily="34" charset="0"/>
              </a:rPr>
              <a:t> to files </a:t>
            </a:r>
          </a:p>
        </p:txBody>
      </p:sp>
      <p:cxnSp>
        <p:nvCxnSpPr>
          <p:cNvPr id="9" name="Straight Connector 8">
            <a:extLst>
              <a:ext uri="{FF2B5EF4-FFF2-40B4-BE49-F238E27FC236}">
                <a16:creationId xmlns:a16="http://schemas.microsoft.com/office/drawing/2014/main" id="{F25AE96C-88CE-9370-39D1-6606A7C9E655}"/>
              </a:ext>
            </a:extLst>
          </p:cNvPr>
          <p:cNvCxnSpPr/>
          <p:nvPr/>
        </p:nvCxnSpPr>
        <p:spPr>
          <a:xfrm>
            <a:off x="7337355" y="2278843"/>
            <a:ext cx="0" cy="252073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930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2521CF-B10A-B34A-AE42-5BAE319A63B4}"/>
              </a:ext>
            </a:extLst>
          </p:cNvPr>
          <p:cNvSpPr txBox="1"/>
          <p:nvPr/>
        </p:nvSpPr>
        <p:spPr>
          <a:xfrm>
            <a:off x="765950" y="470365"/>
            <a:ext cx="3934735" cy="1077218"/>
          </a:xfrm>
          <a:prstGeom prst="rect">
            <a:avLst/>
          </a:prstGeom>
          <a:noFill/>
        </p:spPr>
        <p:txBody>
          <a:bodyPr wrap="square" rtlCol="0">
            <a:spAutoFit/>
          </a:bodyPr>
          <a:lstStyle/>
          <a:p>
            <a:r>
              <a:rPr lang="en-US" sz="3200" dirty="0">
                <a:solidFill>
                  <a:srgbClr val="DD7300"/>
                </a:solidFill>
                <a:latin typeface="Arial Black" panose="020B0A04020102020204" pitchFamily="34" charset="0"/>
              </a:rPr>
              <a:t>PROCLAMATION TEMPLATE</a:t>
            </a:r>
          </a:p>
        </p:txBody>
      </p:sp>
      <p:pic>
        <p:nvPicPr>
          <p:cNvPr id="13" name="Picture 12" descr="Logo&#10;&#10;Description automatically generated">
            <a:extLst>
              <a:ext uri="{FF2B5EF4-FFF2-40B4-BE49-F238E27FC236}">
                <a16:creationId xmlns:a16="http://schemas.microsoft.com/office/drawing/2014/main" id="{5C6C2A66-8E5F-4E69-8BFE-E76666290B41}"/>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8" name="TextBox 7">
            <a:extLst>
              <a:ext uri="{FF2B5EF4-FFF2-40B4-BE49-F238E27FC236}">
                <a16:creationId xmlns:a16="http://schemas.microsoft.com/office/drawing/2014/main" id="{B65FD182-79BD-C043-DAAD-89B05888B940}"/>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22</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pic>
        <p:nvPicPr>
          <p:cNvPr id="3" name="Picture 2">
            <a:extLst>
              <a:ext uri="{FF2B5EF4-FFF2-40B4-BE49-F238E27FC236}">
                <a16:creationId xmlns:a16="http://schemas.microsoft.com/office/drawing/2014/main" id="{F726FC26-7D60-D000-15D7-1EC05A7B07DA}"/>
              </a:ext>
            </a:extLst>
          </p:cNvPr>
          <p:cNvPicPr>
            <a:picLocks noChangeAspect="1"/>
          </p:cNvPicPr>
          <p:nvPr/>
        </p:nvPicPr>
        <p:blipFill>
          <a:blip r:embed="rId4"/>
          <a:stretch>
            <a:fillRect/>
          </a:stretch>
        </p:blipFill>
        <p:spPr>
          <a:xfrm>
            <a:off x="765950" y="1727600"/>
            <a:ext cx="3129775" cy="398201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8FE686AF-C7E0-81EE-9FFD-4A394999E278}"/>
              </a:ext>
            </a:extLst>
          </p:cNvPr>
          <p:cNvSpPr txBox="1"/>
          <p:nvPr/>
        </p:nvSpPr>
        <p:spPr>
          <a:xfrm>
            <a:off x="6372989" y="3224321"/>
            <a:ext cx="1790698" cy="325538"/>
          </a:xfrm>
          <a:prstGeom prst="rect">
            <a:avLst/>
          </a:prstGeom>
          <a:noFill/>
        </p:spPr>
        <p:txBody>
          <a:bodyPr wrap="square" rtlCol="0">
            <a:spAutoFit/>
          </a:bodyPr>
          <a:lstStyle/>
          <a:p>
            <a:pPr algn="ctr">
              <a:lnSpc>
                <a:spcPts val="2020"/>
              </a:lnSpc>
              <a:spcAft>
                <a:spcPts val="600"/>
              </a:spcAft>
            </a:pPr>
            <a:r>
              <a:rPr lang="en-US" sz="1400" b="1" dirty="0">
                <a:solidFill>
                  <a:srgbClr val="DD74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a:t>
            </a:r>
            <a:r>
              <a:rPr lang="en-US" sz="1400" b="1" dirty="0">
                <a:solidFill>
                  <a:schemeClr val="tx1">
                    <a:lumMod val="65000"/>
                    <a:lumOff val="35000"/>
                  </a:schemeClr>
                </a:solidFill>
                <a:latin typeface="Arial" panose="020B0604020202020204" pitchFamily="34" charset="0"/>
                <a:cs typeface="Arial" panose="020B0604020202020204" pitchFamily="34" charset="0"/>
              </a:rPr>
              <a:t> to template</a:t>
            </a:r>
          </a:p>
        </p:txBody>
      </p:sp>
      <p:cxnSp>
        <p:nvCxnSpPr>
          <p:cNvPr id="9" name="Straight Connector 8">
            <a:extLst>
              <a:ext uri="{FF2B5EF4-FFF2-40B4-BE49-F238E27FC236}">
                <a16:creationId xmlns:a16="http://schemas.microsoft.com/office/drawing/2014/main" id="{63C55185-3E89-B7BB-616C-9531BAFA0DC2}"/>
              </a:ext>
            </a:extLst>
          </p:cNvPr>
          <p:cNvCxnSpPr/>
          <p:nvPr/>
        </p:nvCxnSpPr>
        <p:spPr>
          <a:xfrm>
            <a:off x="5513832" y="2289492"/>
            <a:ext cx="0" cy="252073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958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2521CF-B10A-B34A-AE42-5BAE319A63B4}"/>
              </a:ext>
            </a:extLst>
          </p:cNvPr>
          <p:cNvSpPr txBox="1"/>
          <p:nvPr/>
        </p:nvSpPr>
        <p:spPr>
          <a:xfrm>
            <a:off x="765950" y="479890"/>
            <a:ext cx="3934735" cy="1077218"/>
          </a:xfrm>
          <a:prstGeom prst="rect">
            <a:avLst/>
          </a:prstGeom>
          <a:noFill/>
        </p:spPr>
        <p:txBody>
          <a:bodyPr wrap="square" rtlCol="0">
            <a:spAutoFit/>
          </a:bodyPr>
          <a:lstStyle/>
          <a:p>
            <a:r>
              <a:rPr lang="en-US" sz="3200" dirty="0">
                <a:solidFill>
                  <a:srgbClr val="DD7300"/>
                </a:solidFill>
                <a:latin typeface="Arial Black" panose="020B0A04020102020204" pitchFamily="34" charset="0"/>
              </a:rPr>
              <a:t>PRESS RELEASE TEMPLATE</a:t>
            </a:r>
          </a:p>
        </p:txBody>
      </p:sp>
      <p:pic>
        <p:nvPicPr>
          <p:cNvPr id="13" name="Picture 12" descr="Logo&#10;&#10;Description automatically generated">
            <a:extLst>
              <a:ext uri="{FF2B5EF4-FFF2-40B4-BE49-F238E27FC236}">
                <a16:creationId xmlns:a16="http://schemas.microsoft.com/office/drawing/2014/main" id="{5C6C2A66-8E5F-4E69-8BFE-E76666290B41}"/>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8" name="TextBox 7">
            <a:extLst>
              <a:ext uri="{FF2B5EF4-FFF2-40B4-BE49-F238E27FC236}">
                <a16:creationId xmlns:a16="http://schemas.microsoft.com/office/drawing/2014/main" id="{B65FD182-79BD-C043-DAAD-89B05888B940}"/>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23</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cxnSp>
        <p:nvCxnSpPr>
          <p:cNvPr id="9" name="Straight Connector 8">
            <a:extLst>
              <a:ext uri="{FF2B5EF4-FFF2-40B4-BE49-F238E27FC236}">
                <a16:creationId xmlns:a16="http://schemas.microsoft.com/office/drawing/2014/main" id="{75AF8D2A-AF97-D19C-0AA0-49AB023AB4F4}"/>
              </a:ext>
            </a:extLst>
          </p:cNvPr>
          <p:cNvCxnSpPr/>
          <p:nvPr/>
        </p:nvCxnSpPr>
        <p:spPr>
          <a:xfrm>
            <a:off x="5458968" y="2435796"/>
            <a:ext cx="0" cy="252073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5A8A9-305A-EC43-7765-5274D94DD1BE}"/>
              </a:ext>
            </a:extLst>
          </p:cNvPr>
          <p:cNvSpPr txBox="1"/>
          <p:nvPr/>
        </p:nvSpPr>
        <p:spPr>
          <a:xfrm>
            <a:off x="6372989" y="2929294"/>
            <a:ext cx="1790698" cy="325538"/>
          </a:xfrm>
          <a:prstGeom prst="rect">
            <a:avLst/>
          </a:prstGeom>
          <a:noFill/>
        </p:spPr>
        <p:txBody>
          <a:bodyPr wrap="square" rtlCol="0">
            <a:spAutoFit/>
          </a:bodyPr>
          <a:lstStyle/>
          <a:p>
            <a:pPr algn="ctr">
              <a:lnSpc>
                <a:spcPts val="2020"/>
              </a:lnSpc>
              <a:spcAft>
                <a:spcPts val="600"/>
              </a:spcAft>
            </a:pPr>
            <a:r>
              <a:rPr lang="en-US" sz="1400" b="1" dirty="0">
                <a:solidFill>
                  <a:srgbClr val="DD74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a:t>
            </a:r>
            <a:r>
              <a:rPr lang="en-US" sz="1400" b="1" dirty="0">
                <a:solidFill>
                  <a:schemeClr val="tx1">
                    <a:lumMod val="65000"/>
                    <a:lumOff val="35000"/>
                  </a:schemeClr>
                </a:solidFill>
                <a:latin typeface="Arial" panose="020B0604020202020204" pitchFamily="34" charset="0"/>
                <a:cs typeface="Arial" panose="020B0604020202020204" pitchFamily="34" charset="0"/>
              </a:rPr>
              <a:t> to template</a:t>
            </a:r>
          </a:p>
        </p:txBody>
      </p:sp>
      <p:pic>
        <p:nvPicPr>
          <p:cNvPr id="3" name="Picture 2">
            <a:extLst>
              <a:ext uri="{FF2B5EF4-FFF2-40B4-BE49-F238E27FC236}">
                <a16:creationId xmlns:a16="http://schemas.microsoft.com/office/drawing/2014/main" id="{8CA7AB67-313F-E0DB-1DAD-B7FFB2493573}"/>
              </a:ext>
            </a:extLst>
          </p:cNvPr>
          <p:cNvPicPr>
            <a:picLocks noChangeAspect="1"/>
          </p:cNvPicPr>
          <p:nvPr/>
        </p:nvPicPr>
        <p:blipFill rotWithShape="1">
          <a:blip r:embed="rId5"/>
          <a:srcRect b="14185"/>
          <a:stretch/>
        </p:blipFill>
        <p:spPr>
          <a:xfrm>
            <a:off x="1293166" y="1687047"/>
            <a:ext cx="3306261" cy="38317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02903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2521CF-B10A-B34A-AE42-5BAE319A63B4}"/>
              </a:ext>
            </a:extLst>
          </p:cNvPr>
          <p:cNvSpPr txBox="1"/>
          <p:nvPr/>
        </p:nvSpPr>
        <p:spPr>
          <a:xfrm>
            <a:off x="765950" y="479890"/>
            <a:ext cx="3934735" cy="1077218"/>
          </a:xfrm>
          <a:prstGeom prst="rect">
            <a:avLst/>
          </a:prstGeom>
          <a:noFill/>
        </p:spPr>
        <p:txBody>
          <a:bodyPr wrap="square" rtlCol="0">
            <a:spAutoFit/>
          </a:bodyPr>
          <a:lstStyle/>
          <a:p>
            <a:r>
              <a:rPr lang="en-US" sz="3200" dirty="0">
                <a:solidFill>
                  <a:srgbClr val="DD7300"/>
                </a:solidFill>
                <a:latin typeface="Arial Black" panose="020B0A04020102020204" pitchFamily="34" charset="0"/>
              </a:rPr>
              <a:t>MEDIA PITCH IDEAS</a:t>
            </a:r>
          </a:p>
        </p:txBody>
      </p:sp>
      <p:pic>
        <p:nvPicPr>
          <p:cNvPr id="13" name="Picture 12" descr="Logo&#10;&#10;Description automatically generated">
            <a:extLst>
              <a:ext uri="{FF2B5EF4-FFF2-40B4-BE49-F238E27FC236}">
                <a16:creationId xmlns:a16="http://schemas.microsoft.com/office/drawing/2014/main" id="{5C6C2A66-8E5F-4E69-8BFE-E76666290B41}"/>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8" name="TextBox 7">
            <a:extLst>
              <a:ext uri="{FF2B5EF4-FFF2-40B4-BE49-F238E27FC236}">
                <a16:creationId xmlns:a16="http://schemas.microsoft.com/office/drawing/2014/main" id="{B65FD182-79BD-C043-DAAD-89B05888B940}"/>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24</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sp>
        <p:nvSpPr>
          <p:cNvPr id="16" name="TextBox 15">
            <a:extLst>
              <a:ext uri="{FF2B5EF4-FFF2-40B4-BE49-F238E27FC236}">
                <a16:creationId xmlns:a16="http://schemas.microsoft.com/office/drawing/2014/main" id="{DAA959F4-7314-F929-5931-E436B5941BD0}"/>
              </a:ext>
            </a:extLst>
          </p:cNvPr>
          <p:cNvSpPr txBox="1"/>
          <p:nvPr/>
        </p:nvSpPr>
        <p:spPr>
          <a:xfrm>
            <a:off x="765950" y="1812488"/>
            <a:ext cx="5253850" cy="2185919"/>
          </a:xfrm>
          <a:prstGeom prst="rect">
            <a:avLst/>
          </a:prstGeom>
          <a:noFill/>
        </p:spPr>
        <p:txBody>
          <a:bodyPr wrap="square" rtlCol="0">
            <a:spAutoFit/>
          </a:bodyPr>
          <a:lstStyle/>
          <a:p>
            <a:pPr marL="171450" indent="-171450">
              <a:lnSpc>
                <a:spcPts val="1720"/>
              </a:lnSpc>
              <a:spcAft>
                <a:spcPts val="1200"/>
              </a:spcAft>
              <a:buClr>
                <a:schemeClr val="accent2"/>
              </a:buClr>
              <a:buFont typeface="Wingdings" panose="05000000000000000000" pitchFamily="2" charset="2"/>
              <a:buChar char="§"/>
            </a:pPr>
            <a:r>
              <a:rPr lang="en-US" sz="1100" dirty="0">
                <a:solidFill>
                  <a:srgbClr val="CC0099"/>
                </a:solidFill>
                <a:latin typeface="Arial" panose="020B0604020202020204" pitchFamily="34" charset="0"/>
                <a:cs typeface="Arial" panose="020B0604020202020204" pitchFamily="34" charset="0"/>
              </a:rPr>
              <a:t>[City] </a:t>
            </a:r>
            <a:r>
              <a:rPr lang="en-US" sz="1100" dirty="0">
                <a:solidFill>
                  <a:schemeClr val="tx1">
                    <a:lumMod val="65000"/>
                    <a:lumOff val="35000"/>
                  </a:schemeClr>
                </a:solidFill>
                <a:latin typeface="Arial" panose="020B0604020202020204" pitchFamily="34" charset="0"/>
                <a:cs typeface="Arial" panose="020B0604020202020204" pitchFamily="34" charset="0"/>
              </a:rPr>
              <a:t>is Turning Orange for Hunger Action Month: If your food bank has coordinated the turning orange of any landmark buildings in your city or service area, invite media to be there for the moment. If you can, invite a local celebrity or government official to draw additional attention to the issue and the event. ​</a:t>
            </a:r>
          </a:p>
          <a:p>
            <a:pPr marL="171450" indent="-171450">
              <a:lnSpc>
                <a:spcPts val="1720"/>
              </a:lnSpc>
              <a:spcAft>
                <a:spcPts val="1200"/>
              </a:spcAft>
              <a:buClr>
                <a:schemeClr val="accent2"/>
              </a:buClr>
              <a:buFont typeface="Wingdings" panose="05000000000000000000" pitchFamily="2" charset="2"/>
              <a:buChar char="§"/>
            </a:pPr>
            <a:r>
              <a:rPr lang="en-US" sz="1100" dirty="0">
                <a:solidFill>
                  <a:srgbClr val="CC0099"/>
                </a:solidFill>
                <a:latin typeface="Arial" panose="020B0604020202020204" pitchFamily="34" charset="0"/>
                <a:cs typeface="Arial" panose="020B0604020202020204" pitchFamily="34" charset="0"/>
              </a:rPr>
              <a:t>[X Station] </a:t>
            </a:r>
            <a:r>
              <a:rPr lang="en-US" sz="1100" dirty="0">
                <a:solidFill>
                  <a:schemeClr val="tx1">
                    <a:lumMod val="65000"/>
                    <a:lumOff val="35000"/>
                  </a:schemeClr>
                </a:solidFill>
                <a:latin typeface="Arial" panose="020B0604020202020204" pitchFamily="34" charset="0"/>
                <a:cs typeface="Arial" panose="020B0604020202020204" pitchFamily="34" charset="0"/>
              </a:rPr>
              <a:t>is Turning Orange for Hunger Action Day: Ask your local media contacts if they would wear orange on Hunger Action Day, and ask their anchors to wear orange ties, dresses, etc. as well. You can offer up your CEO/ED for an in-studio interview about Hunger Action Month and Hunger Action Day, and to provide ways for viewers to take action.​</a:t>
            </a:r>
          </a:p>
        </p:txBody>
      </p:sp>
    </p:spTree>
    <p:extLst>
      <p:ext uri="{BB962C8B-B14F-4D97-AF65-F5344CB8AC3E}">
        <p14:creationId xmlns:p14="http://schemas.microsoft.com/office/powerpoint/2010/main" val="4229210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2521CF-B10A-B34A-AE42-5BAE319A63B4}"/>
              </a:ext>
            </a:extLst>
          </p:cNvPr>
          <p:cNvSpPr txBox="1"/>
          <p:nvPr/>
        </p:nvSpPr>
        <p:spPr>
          <a:xfrm>
            <a:off x="765950" y="479890"/>
            <a:ext cx="3934735" cy="1077218"/>
          </a:xfrm>
          <a:prstGeom prst="rect">
            <a:avLst/>
          </a:prstGeom>
          <a:noFill/>
        </p:spPr>
        <p:txBody>
          <a:bodyPr wrap="square" rtlCol="0">
            <a:spAutoFit/>
          </a:bodyPr>
          <a:lstStyle/>
          <a:p>
            <a:r>
              <a:rPr lang="en-US" sz="3200" dirty="0">
                <a:solidFill>
                  <a:srgbClr val="DD7300"/>
                </a:solidFill>
                <a:latin typeface="Arial Black" panose="020B0A04020102020204" pitchFamily="34" charset="0"/>
              </a:rPr>
              <a:t>MEDIA REMINDERS</a:t>
            </a:r>
          </a:p>
        </p:txBody>
      </p:sp>
      <p:pic>
        <p:nvPicPr>
          <p:cNvPr id="13" name="Picture 12" descr="Logo&#10;&#10;Description automatically generated">
            <a:extLst>
              <a:ext uri="{FF2B5EF4-FFF2-40B4-BE49-F238E27FC236}">
                <a16:creationId xmlns:a16="http://schemas.microsoft.com/office/drawing/2014/main" id="{5C6C2A66-8E5F-4E69-8BFE-E76666290B41}"/>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8" name="TextBox 7">
            <a:extLst>
              <a:ext uri="{FF2B5EF4-FFF2-40B4-BE49-F238E27FC236}">
                <a16:creationId xmlns:a16="http://schemas.microsoft.com/office/drawing/2014/main" id="{B65FD182-79BD-C043-DAAD-89B05888B940}"/>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25</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sp>
        <p:nvSpPr>
          <p:cNvPr id="16" name="TextBox 15">
            <a:extLst>
              <a:ext uri="{FF2B5EF4-FFF2-40B4-BE49-F238E27FC236}">
                <a16:creationId xmlns:a16="http://schemas.microsoft.com/office/drawing/2014/main" id="{DAA959F4-7314-F929-5931-E436B5941BD0}"/>
              </a:ext>
            </a:extLst>
          </p:cNvPr>
          <p:cNvSpPr txBox="1"/>
          <p:nvPr/>
        </p:nvSpPr>
        <p:spPr>
          <a:xfrm>
            <a:off x="765950" y="1812488"/>
            <a:ext cx="5253850" cy="2057679"/>
          </a:xfrm>
          <a:prstGeom prst="rect">
            <a:avLst/>
          </a:prstGeom>
          <a:noFill/>
        </p:spPr>
        <p:txBody>
          <a:bodyPr wrap="square" rtlCol="0">
            <a:spAutoFit/>
          </a:bodyPr>
          <a:lstStyle/>
          <a:p>
            <a:pPr>
              <a:lnSpc>
                <a:spcPts val="1720"/>
              </a:lnSpc>
              <a:spcAft>
                <a:spcPts val="1200"/>
              </a:spcAft>
              <a:buClr>
                <a:schemeClr val="accent2"/>
              </a:buClr>
            </a:pPr>
            <a:r>
              <a:rPr lang="en-US" sz="1100" dirty="0">
                <a:solidFill>
                  <a:schemeClr val="tx1">
                    <a:lumMod val="65000"/>
                    <a:lumOff val="35000"/>
                  </a:schemeClr>
                </a:solidFill>
                <a:latin typeface="Arial" panose="020B0604020202020204" pitchFamily="34" charset="0"/>
                <a:cs typeface="Arial" panose="020B0604020202020204" pitchFamily="34" charset="0"/>
              </a:rPr>
              <a:t>Elevate Media From Local to National​</a:t>
            </a:r>
          </a:p>
          <a:p>
            <a:pPr marL="171450" indent="-171450">
              <a:lnSpc>
                <a:spcPts val="1720"/>
              </a:lnSpc>
              <a:spcAft>
                <a:spcPts val="1200"/>
              </a:spcAft>
              <a:buClr>
                <a:schemeClr val="accent2"/>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If you have big success with securing media in your local market – tell us about it! When we can, we try to get your local stories placed in national media.​​</a:t>
            </a:r>
          </a:p>
          <a:p>
            <a:pPr marL="171450" indent="-171450">
              <a:lnSpc>
                <a:spcPts val="1720"/>
              </a:lnSpc>
              <a:spcAft>
                <a:spcPts val="1200"/>
              </a:spcAft>
              <a:buClr>
                <a:schemeClr val="accent2"/>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Already have big events or announcements planned for September? Please share these key items with us and we’ll see if a national opportunity is possible.​​</a:t>
            </a:r>
          </a:p>
          <a:p>
            <a:pPr marL="171450" indent="-171450">
              <a:lnSpc>
                <a:spcPts val="1720"/>
              </a:lnSpc>
              <a:spcAft>
                <a:spcPts val="1200"/>
              </a:spcAft>
              <a:buClr>
                <a:schemeClr val="accent2"/>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Reminder: Elevating a story to national media results in a national placement for your local food bank and does not nullify coverage in your local market.​</a:t>
            </a:r>
          </a:p>
        </p:txBody>
      </p:sp>
      <p:sp>
        <p:nvSpPr>
          <p:cNvPr id="6" name="TextBox 5">
            <a:extLst>
              <a:ext uri="{FF2B5EF4-FFF2-40B4-BE49-F238E27FC236}">
                <a16:creationId xmlns:a16="http://schemas.microsoft.com/office/drawing/2014/main" id="{0274B79F-DE96-1AE9-D129-7913B2941C7F}"/>
              </a:ext>
            </a:extLst>
          </p:cNvPr>
          <p:cNvSpPr txBox="1"/>
          <p:nvPr/>
        </p:nvSpPr>
        <p:spPr>
          <a:xfrm>
            <a:off x="765950" y="4712259"/>
            <a:ext cx="7483664" cy="287964"/>
          </a:xfrm>
          <a:prstGeom prst="rect">
            <a:avLst/>
          </a:prstGeom>
          <a:noFill/>
        </p:spPr>
        <p:txBody>
          <a:bodyPr wrap="square" rtlCol="0">
            <a:spAutoFit/>
          </a:bodyPr>
          <a:lstStyle/>
          <a:p>
            <a:pPr>
              <a:lnSpc>
                <a:spcPts val="1720"/>
              </a:lnSpc>
              <a:spcAft>
                <a:spcPts val="1200"/>
              </a:spcAft>
              <a:buClr>
                <a:schemeClr val="accent2"/>
              </a:buClr>
            </a:pPr>
            <a:r>
              <a:rPr lang="en-US" sz="1100" b="1" i="1" dirty="0">
                <a:solidFill>
                  <a:schemeClr val="tx1">
                    <a:lumMod val="65000"/>
                    <a:lumOff val="35000"/>
                  </a:schemeClr>
                </a:solidFill>
                <a:latin typeface="Arial" panose="020B0604020202020204" pitchFamily="34" charset="0"/>
                <a:cs typeface="Arial" panose="020B0604020202020204" pitchFamily="34" charset="0"/>
              </a:rPr>
              <a:t>Please email your Hunger Action Month media ideas or coverage to </a:t>
            </a:r>
            <a:r>
              <a:rPr lang="en-US" sz="1100" b="1" i="1" u="sng" dirty="0">
                <a:solidFill>
                  <a:schemeClr val="tx1">
                    <a:lumMod val="65000"/>
                    <a:lumOff val="35000"/>
                  </a:schemeClr>
                </a:solidFill>
                <a:latin typeface="Arial" panose="020B0604020202020204" pitchFamily="34" charset="0"/>
                <a:cs typeface="Arial" panose="020B0604020202020204" pitchFamily="34" charset="0"/>
              </a:rPr>
              <a:t>hungeractionmonth@feedingamerica.org ​</a:t>
            </a:r>
          </a:p>
        </p:txBody>
      </p:sp>
    </p:spTree>
    <p:extLst>
      <p:ext uri="{BB962C8B-B14F-4D97-AF65-F5344CB8AC3E}">
        <p14:creationId xmlns:p14="http://schemas.microsoft.com/office/powerpoint/2010/main" val="1349812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97F6F-CF35-514D-B9A0-194ABE0B0F6C}"/>
              </a:ext>
            </a:extLst>
          </p:cNvPr>
          <p:cNvSpPr/>
          <p:nvPr/>
        </p:nvSpPr>
        <p:spPr>
          <a:xfrm>
            <a:off x="0" y="0"/>
            <a:ext cx="10058400" cy="6400800"/>
          </a:xfrm>
          <a:prstGeom prst="rect">
            <a:avLst/>
          </a:prstGeom>
          <a:solidFill>
            <a:srgbClr val="DD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13" name="TextBox 12">
            <a:extLst>
              <a:ext uri="{FF2B5EF4-FFF2-40B4-BE49-F238E27FC236}">
                <a16:creationId xmlns:a16="http://schemas.microsoft.com/office/drawing/2014/main" id="{C47F07A1-0B02-A142-A003-643D73AC738E}"/>
              </a:ext>
            </a:extLst>
          </p:cNvPr>
          <p:cNvSpPr txBox="1"/>
          <p:nvPr/>
        </p:nvSpPr>
        <p:spPr>
          <a:xfrm>
            <a:off x="0" y="2445586"/>
            <a:ext cx="10058400" cy="455509"/>
          </a:xfrm>
          <a:prstGeom prst="rect">
            <a:avLst/>
          </a:prstGeom>
          <a:noFill/>
        </p:spPr>
        <p:txBody>
          <a:bodyPr wrap="square" rtlCol="0">
            <a:spAutoFit/>
          </a:bodyPr>
          <a:lstStyle/>
          <a:p>
            <a:pPr algn="ctr">
              <a:lnSpc>
                <a:spcPts val="3240"/>
              </a:lnSpc>
            </a:pPr>
            <a:r>
              <a:rPr lang="en-US" sz="1300" b="1" dirty="0">
                <a:solidFill>
                  <a:schemeClr val="bg1"/>
                </a:solidFill>
                <a:latin typeface="Arial Black" panose="020B0A04020102020204" pitchFamily="34" charset="0"/>
              </a:rPr>
              <a:t>ENGAGEMENT &amp; ACTIVATION</a:t>
            </a:r>
          </a:p>
        </p:txBody>
      </p:sp>
      <p:sp>
        <p:nvSpPr>
          <p:cNvPr id="14" name="TextBox 13">
            <a:extLst>
              <a:ext uri="{FF2B5EF4-FFF2-40B4-BE49-F238E27FC236}">
                <a16:creationId xmlns:a16="http://schemas.microsoft.com/office/drawing/2014/main" id="{F316F535-0162-AE4D-8EA2-B90EB181F3AF}"/>
              </a:ext>
            </a:extLst>
          </p:cNvPr>
          <p:cNvSpPr txBox="1"/>
          <p:nvPr/>
        </p:nvSpPr>
        <p:spPr>
          <a:xfrm>
            <a:off x="0" y="3296129"/>
            <a:ext cx="10058400" cy="623056"/>
          </a:xfrm>
          <a:prstGeom prst="rect">
            <a:avLst/>
          </a:prstGeom>
          <a:noFill/>
        </p:spPr>
        <p:txBody>
          <a:bodyPr wrap="square" rtlCol="0">
            <a:spAutoFit/>
          </a:bodyPr>
          <a:lstStyle/>
          <a:p>
            <a:pPr algn="ctr">
              <a:lnSpc>
                <a:spcPts val="3240"/>
              </a:lnSpc>
            </a:pPr>
            <a:r>
              <a:rPr lang="en-US" sz="6600" dirty="0">
                <a:solidFill>
                  <a:schemeClr val="bg1"/>
                </a:solidFill>
                <a:latin typeface="Arial Black" panose="020B0A04020102020204" pitchFamily="34" charset="0"/>
              </a:rPr>
              <a:t>IDEAS</a:t>
            </a:r>
          </a:p>
        </p:txBody>
      </p:sp>
      <p:pic>
        <p:nvPicPr>
          <p:cNvPr id="7" name="Picture 6" descr="Logo&#10;&#10;Description automatically generated">
            <a:extLst>
              <a:ext uri="{FF2B5EF4-FFF2-40B4-BE49-F238E27FC236}">
                <a16:creationId xmlns:a16="http://schemas.microsoft.com/office/drawing/2014/main" id="{36191990-D76A-4641-A2C4-AE3E2D98FABD}"/>
              </a:ext>
            </a:extLst>
          </p:cNvPr>
          <p:cNvPicPr>
            <a:picLocks noChangeAspect="1"/>
          </p:cNvPicPr>
          <p:nvPr/>
        </p:nvPicPr>
        <p:blipFill>
          <a:blip r:embed="rId3"/>
          <a:stretch>
            <a:fillRect/>
          </a:stretch>
        </p:blipFill>
        <p:spPr>
          <a:xfrm>
            <a:off x="8464019" y="5590903"/>
            <a:ext cx="1328818" cy="789667"/>
          </a:xfrm>
          <a:prstGeom prst="rect">
            <a:avLst/>
          </a:prstGeom>
        </p:spPr>
      </p:pic>
      <p:sp>
        <p:nvSpPr>
          <p:cNvPr id="8" name="TextBox 7">
            <a:extLst>
              <a:ext uri="{FF2B5EF4-FFF2-40B4-BE49-F238E27FC236}">
                <a16:creationId xmlns:a16="http://schemas.microsoft.com/office/drawing/2014/main" id="{1B27FC29-1F89-F350-9303-20457B21E6D5}"/>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chemeClr val="bg1"/>
                </a:solidFill>
                <a:latin typeface="Arial" panose="020B0604020202020204" pitchFamily="34" charset="0"/>
                <a:cs typeface="Arial" panose="020B0604020202020204" pitchFamily="34" charset="0"/>
              </a:rPr>
              <a:t>26</a:t>
            </a:fld>
            <a:r>
              <a:rPr lang="en-US" sz="800" dirty="0">
                <a:solidFill>
                  <a:schemeClr val="bg1"/>
                </a:solidFill>
                <a:latin typeface="Arial" panose="020B0604020202020204" pitchFamily="34" charset="0"/>
                <a:cs typeface="Arial" panose="020B0604020202020204" pitchFamily="34" charset="0"/>
              </a:rPr>
              <a:t>    HUNGER ACTION MONTH </a:t>
            </a:r>
            <a:r>
              <a:rPr lang="en-US" sz="800" b="1" dirty="0">
                <a:solidFill>
                  <a:schemeClr val="bg1"/>
                </a:solidFill>
                <a:latin typeface="Arial" panose="020B0604020202020204" pitchFamily="34" charset="0"/>
                <a:cs typeface="Arial" panose="020B0604020202020204" pitchFamily="34" charset="0"/>
              </a:rPr>
              <a:t>2022 TOOLKIT</a:t>
            </a:r>
          </a:p>
        </p:txBody>
      </p:sp>
    </p:spTree>
    <p:extLst>
      <p:ext uri="{BB962C8B-B14F-4D97-AF65-F5344CB8AC3E}">
        <p14:creationId xmlns:p14="http://schemas.microsoft.com/office/powerpoint/2010/main" val="66802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545D61-B14B-F13B-8BF9-10AD7950DF3F}"/>
              </a:ext>
            </a:extLst>
          </p:cNvPr>
          <p:cNvGrpSpPr/>
          <p:nvPr/>
        </p:nvGrpSpPr>
        <p:grpSpPr>
          <a:xfrm>
            <a:off x="601611" y="326642"/>
            <a:ext cx="8456663" cy="876477"/>
            <a:chOff x="800018" y="558022"/>
            <a:chExt cx="8456663" cy="876477"/>
          </a:xfrm>
        </p:grpSpPr>
        <p:sp>
          <p:nvSpPr>
            <p:cNvPr id="16" name="TextBox 15">
              <a:extLst>
                <a:ext uri="{FF2B5EF4-FFF2-40B4-BE49-F238E27FC236}">
                  <a16:creationId xmlns:a16="http://schemas.microsoft.com/office/drawing/2014/main" id="{E1FAF69E-2260-4F4D-9552-8838659EDC7D}"/>
                </a:ext>
              </a:extLst>
            </p:cNvPr>
            <p:cNvSpPr txBox="1"/>
            <p:nvPr/>
          </p:nvSpPr>
          <p:spPr>
            <a:xfrm>
              <a:off x="800018" y="926283"/>
              <a:ext cx="8456663" cy="508216"/>
            </a:xfrm>
            <a:prstGeom prst="rect">
              <a:avLst/>
            </a:prstGeom>
            <a:noFill/>
          </p:spPr>
          <p:txBody>
            <a:bodyPr wrap="square" rtlCol="0">
              <a:spAutoFit/>
            </a:bodyPr>
            <a:lstStyle/>
            <a:p>
              <a:pPr>
                <a:lnSpc>
                  <a:spcPts val="3240"/>
                </a:lnSpc>
              </a:pPr>
              <a:r>
                <a:rPr lang="en-US" sz="3000" dirty="0">
                  <a:solidFill>
                    <a:srgbClr val="DD7300"/>
                  </a:solidFill>
                  <a:latin typeface="Arial Black" panose="020B0A04020102020204" pitchFamily="34" charset="0"/>
                </a:rPr>
                <a:t>INDIVIDUAL ACTIONS</a:t>
              </a:r>
            </a:p>
          </p:txBody>
        </p:sp>
        <p:sp>
          <p:nvSpPr>
            <p:cNvPr id="11" name="TextBox 10">
              <a:extLst>
                <a:ext uri="{FF2B5EF4-FFF2-40B4-BE49-F238E27FC236}">
                  <a16:creationId xmlns:a16="http://schemas.microsoft.com/office/drawing/2014/main" id="{D9EF6AFF-1DCE-884E-8FB5-A204D04ACCB5}"/>
                </a:ext>
              </a:extLst>
            </p:cNvPr>
            <p:cNvSpPr txBox="1"/>
            <p:nvPr/>
          </p:nvSpPr>
          <p:spPr>
            <a:xfrm>
              <a:off x="800019" y="558022"/>
              <a:ext cx="6770738" cy="435184"/>
            </a:xfrm>
            <a:prstGeom prst="rect">
              <a:avLst/>
            </a:prstGeom>
            <a:noFill/>
          </p:spPr>
          <p:txBody>
            <a:bodyPr wrap="square" rtlCol="0">
              <a:spAutoFit/>
            </a:bodyPr>
            <a:lstStyle/>
            <a:p>
              <a:pPr>
                <a:lnSpc>
                  <a:spcPts val="3240"/>
                </a:lnSpc>
              </a:pPr>
              <a:r>
                <a:rPr lang="en-US" sz="1200" b="1" dirty="0">
                  <a:solidFill>
                    <a:schemeClr val="bg1">
                      <a:lumMod val="75000"/>
                    </a:schemeClr>
                  </a:solidFill>
                  <a:latin typeface="Arial" panose="020B0604020202020204" pitchFamily="34" charset="0"/>
                  <a:cs typeface="Arial" panose="020B0604020202020204" pitchFamily="34" charset="0"/>
                </a:rPr>
                <a:t>SUPPORTER &amp; COMMUNITY ENGAGEMENT</a:t>
              </a:r>
            </a:p>
          </p:txBody>
        </p:sp>
      </p:grpSp>
      <p:pic>
        <p:nvPicPr>
          <p:cNvPr id="10" name="Picture 9" descr="Logo&#10;&#10;Description automatically generated">
            <a:extLst>
              <a:ext uri="{FF2B5EF4-FFF2-40B4-BE49-F238E27FC236}">
                <a16:creationId xmlns:a16="http://schemas.microsoft.com/office/drawing/2014/main" id="{718D75D6-61E8-4007-8A2E-7993FB845EDE}"/>
              </a:ext>
            </a:extLst>
          </p:cNvPr>
          <p:cNvPicPr>
            <a:picLocks noChangeAspect="1"/>
          </p:cNvPicPr>
          <p:nvPr/>
        </p:nvPicPr>
        <p:blipFill>
          <a:blip r:embed="rId3"/>
          <a:stretch>
            <a:fillRect/>
          </a:stretch>
        </p:blipFill>
        <p:spPr>
          <a:xfrm>
            <a:off x="8645580" y="5512202"/>
            <a:ext cx="1026772" cy="610173"/>
          </a:xfrm>
          <a:prstGeom prst="rect">
            <a:avLst/>
          </a:prstGeom>
        </p:spPr>
      </p:pic>
      <p:grpSp>
        <p:nvGrpSpPr>
          <p:cNvPr id="2" name="Group 1">
            <a:extLst>
              <a:ext uri="{FF2B5EF4-FFF2-40B4-BE49-F238E27FC236}">
                <a16:creationId xmlns:a16="http://schemas.microsoft.com/office/drawing/2014/main" id="{382621D1-0EAA-1CE4-5634-E8341D0DACFB}"/>
              </a:ext>
            </a:extLst>
          </p:cNvPr>
          <p:cNvGrpSpPr/>
          <p:nvPr/>
        </p:nvGrpSpPr>
        <p:grpSpPr>
          <a:xfrm>
            <a:off x="601614" y="1446615"/>
            <a:ext cx="3987640" cy="710766"/>
            <a:chOff x="800019" y="1516454"/>
            <a:chExt cx="3873852" cy="710766"/>
          </a:xfrm>
        </p:grpSpPr>
        <p:sp>
          <p:nvSpPr>
            <p:cNvPr id="13" name="TextBox 12">
              <a:extLst>
                <a:ext uri="{FF2B5EF4-FFF2-40B4-BE49-F238E27FC236}">
                  <a16:creationId xmlns:a16="http://schemas.microsoft.com/office/drawing/2014/main" id="{E9148A96-E94F-7C45-9128-F6843934567E}"/>
                </a:ext>
              </a:extLst>
            </p:cNvPr>
            <p:cNvSpPr txBox="1"/>
            <p:nvPr/>
          </p:nvSpPr>
          <p:spPr>
            <a:xfrm>
              <a:off x="800019" y="1766132"/>
              <a:ext cx="3873852" cy="461088"/>
            </a:xfrm>
            <a:prstGeom prst="rect">
              <a:avLst/>
            </a:prstGeom>
            <a:noFill/>
          </p:spPr>
          <p:txBody>
            <a:bodyPr wrap="square" rtlCol="0">
              <a:spAutoFit/>
            </a:bodyPr>
            <a:lstStyle/>
            <a:p>
              <a:pPr marL="171450" indent="-171450">
                <a:lnSpc>
                  <a:spcPts val="1520"/>
                </a:lnSpc>
                <a:spcAft>
                  <a:spcPts val="12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Visit </a:t>
              </a:r>
              <a:r>
                <a:rPr lang="en-US" sz="1100" i="1" u="sng" dirty="0">
                  <a:solidFill>
                    <a:srgbClr val="CC0099"/>
                  </a:solidFill>
                  <a:latin typeface="Arial" panose="020B0604020202020204" pitchFamily="34" charset="0"/>
                  <a:cs typeface="Arial" panose="020B0604020202020204" pitchFamily="34" charset="0"/>
                </a:rPr>
                <a:t>[FOOD BANK]</a:t>
              </a:r>
              <a:r>
                <a:rPr lang="en-US" sz="1100" i="1" dirty="0">
                  <a:solidFill>
                    <a:schemeClr val="tx1">
                      <a:lumMod val="65000"/>
                      <a:lumOff val="35000"/>
                    </a:schemeClr>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or </a:t>
              </a:r>
              <a:r>
                <a:rPr lang="en-US" sz="1100" b="1" i="0" dirty="0">
                  <a:solidFill>
                    <a:srgbClr val="DD7400"/>
                  </a:solidFill>
                  <a:effectLst/>
                  <a:latin typeface="Arial" panose="020B0604020202020204" pitchFamily="34" charset="0"/>
                  <a:cs typeface="Arial" panose="020B0604020202020204" pitchFamily="34" charset="0"/>
                </a:rPr>
                <a:t>[map.feedingamerica.org]</a:t>
              </a:r>
              <a:r>
                <a:rPr lang="en-US" sz="1100" b="1" dirty="0">
                  <a:solidFill>
                    <a:schemeClr val="tx1">
                      <a:lumMod val="65000"/>
                      <a:lumOff val="35000"/>
                    </a:schemeClr>
                  </a:solidFill>
                  <a:effectLst/>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to learn about hunger in America and in our community. </a:t>
              </a:r>
            </a:p>
          </p:txBody>
        </p:sp>
        <p:sp>
          <p:nvSpPr>
            <p:cNvPr id="15" name="TextBox 14">
              <a:extLst>
                <a:ext uri="{FF2B5EF4-FFF2-40B4-BE49-F238E27FC236}">
                  <a16:creationId xmlns:a16="http://schemas.microsoft.com/office/drawing/2014/main" id="{564A0B00-F3E9-FB3D-1EC3-CFDBF872B7EB}"/>
                </a:ext>
              </a:extLst>
            </p:cNvPr>
            <p:cNvSpPr txBox="1"/>
            <p:nvPr/>
          </p:nvSpPr>
          <p:spPr>
            <a:xfrm>
              <a:off x="800019" y="1516454"/>
              <a:ext cx="1272604" cy="268728"/>
            </a:xfrm>
            <a:prstGeom prst="rect">
              <a:avLst/>
            </a:prstGeom>
            <a:noFill/>
          </p:spPr>
          <p:txBody>
            <a:bodyPr wrap="square" rtlCol="0">
              <a:spAutoFit/>
            </a:bodyPr>
            <a:lstStyle/>
            <a:p>
              <a:pPr>
                <a:lnSpc>
                  <a:spcPts val="1520"/>
                </a:lnSpc>
                <a:spcAft>
                  <a:spcPts val="1200"/>
                </a:spcAft>
                <a:buClr>
                  <a:srgbClr val="DD7300"/>
                </a:buClr>
              </a:pPr>
              <a:r>
                <a:rPr lang="en-US" sz="1100" b="1" dirty="0">
                  <a:solidFill>
                    <a:srgbClr val="333F48"/>
                  </a:solidFill>
                  <a:latin typeface="Arial" panose="020B0604020202020204" pitchFamily="34" charset="0"/>
                  <a:cs typeface="Arial" panose="020B0604020202020204" pitchFamily="34" charset="0"/>
                </a:rPr>
                <a:t>LEARN</a:t>
              </a:r>
            </a:p>
          </p:txBody>
        </p:sp>
      </p:grpSp>
      <p:grpSp>
        <p:nvGrpSpPr>
          <p:cNvPr id="4" name="Group 3">
            <a:extLst>
              <a:ext uri="{FF2B5EF4-FFF2-40B4-BE49-F238E27FC236}">
                <a16:creationId xmlns:a16="http://schemas.microsoft.com/office/drawing/2014/main" id="{8EB430B5-3155-C669-2570-21CFFEADFCAE}"/>
              </a:ext>
            </a:extLst>
          </p:cNvPr>
          <p:cNvGrpSpPr/>
          <p:nvPr/>
        </p:nvGrpSpPr>
        <p:grpSpPr>
          <a:xfrm>
            <a:off x="601613" y="2378484"/>
            <a:ext cx="3987639" cy="1978201"/>
            <a:chOff x="800018" y="2362467"/>
            <a:chExt cx="4387237" cy="1978201"/>
          </a:xfrm>
        </p:grpSpPr>
        <p:sp>
          <p:nvSpPr>
            <p:cNvPr id="17" name="TextBox 16">
              <a:extLst>
                <a:ext uri="{FF2B5EF4-FFF2-40B4-BE49-F238E27FC236}">
                  <a16:creationId xmlns:a16="http://schemas.microsoft.com/office/drawing/2014/main" id="{F7C103B9-F183-4136-190C-DEE5C625EA18}"/>
                </a:ext>
              </a:extLst>
            </p:cNvPr>
            <p:cNvSpPr txBox="1"/>
            <p:nvPr/>
          </p:nvSpPr>
          <p:spPr>
            <a:xfrm>
              <a:off x="800018" y="2610001"/>
              <a:ext cx="4387237" cy="1730667"/>
            </a:xfrm>
            <a:prstGeom prst="rect">
              <a:avLst/>
            </a:prstGeom>
            <a:noFill/>
          </p:spPr>
          <p:txBody>
            <a:bodyPr wrap="square" rtlCol="0">
              <a:spAutoFit/>
            </a:bodyPr>
            <a:lstStyle/>
            <a:p>
              <a:pPr marL="171450" indent="-171450">
                <a:lnSpc>
                  <a:spcPts val="1520"/>
                </a:lnSpc>
                <a:spcAft>
                  <a:spcPts val="3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Make a donation to </a:t>
              </a:r>
              <a:r>
                <a:rPr lang="en-US" sz="1100" i="1" u="sng" dirty="0">
                  <a:solidFill>
                    <a:srgbClr val="CC0099"/>
                  </a:solidFill>
                  <a:latin typeface="Arial" panose="020B0604020202020204" pitchFamily="34" charset="0"/>
                  <a:cs typeface="Arial" panose="020B0604020202020204" pitchFamily="34" charset="0"/>
                </a:rPr>
                <a:t>[FOOD BANK]</a:t>
              </a:r>
              <a:r>
                <a:rPr lang="en-US" sz="1100" dirty="0">
                  <a:solidFill>
                    <a:srgbClr val="CC0099"/>
                  </a:solidFill>
                  <a:latin typeface="Arial" panose="020B0604020202020204" pitchFamily="34" charset="0"/>
                  <a:cs typeface="Arial" panose="020B0604020202020204" pitchFamily="34" charset="0"/>
                </a:rPr>
                <a:t> </a:t>
              </a:r>
            </a:p>
            <a:p>
              <a:pPr lvl="1" indent="-173038">
                <a:lnSpc>
                  <a:spcPts val="1520"/>
                </a:lnSpc>
                <a:spcAft>
                  <a:spcPts val="300"/>
                </a:spcAft>
                <a:buClr>
                  <a:srgbClr val="DD7300"/>
                </a:buClr>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Request that your company match donations via your employer match your donation through its corporate matching gift program.  </a:t>
              </a:r>
            </a:p>
            <a:p>
              <a:pPr lvl="1" indent="-173038">
                <a:lnSpc>
                  <a:spcPts val="1520"/>
                </a:lnSpc>
                <a:spcAft>
                  <a:spcPts val="300"/>
                </a:spcAft>
                <a:buClr>
                  <a:srgbClr val="DD7300"/>
                </a:buClr>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Make your own coffee and lunch during the month of September and donate your savings to </a:t>
              </a:r>
              <a:r>
                <a:rPr lang="en-US" sz="1100" i="1" u="sng" dirty="0">
                  <a:solidFill>
                    <a:srgbClr val="CC0099"/>
                  </a:solidFill>
                  <a:latin typeface="Arial" panose="020B0604020202020204" pitchFamily="34" charset="0"/>
                  <a:cs typeface="Arial" panose="020B0604020202020204" pitchFamily="34" charset="0"/>
                </a:rPr>
                <a:t>[FOOD BANK]</a:t>
              </a:r>
            </a:p>
            <a:p>
              <a:pPr lvl="1" indent="-173038">
                <a:lnSpc>
                  <a:spcPts val="1520"/>
                </a:lnSpc>
                <a:spcAft>
                  <a:spcPts val="300"/>
                </a:spcAft>
                <a:buClr>
                  <a:srgbClr val="DD7300"/>
                </a:buClr>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Start a Facebook fundraiser and challenge your followers to reach a certain goal. </a:t>
              </a:r>
              <a:endParaRPr lang="en-US" sz="1100" dirty="0">
                <a:solidFill>
                  <a:schemeClr val="accent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2608F4E-BA35-B780-5AFC-1C731F2CD8B5}"/>
                </a:ext>
              </a:extLst>
            </p:cNvPr>
            <p:cNvSpPr txBox="1"/>
            <p:nvPr/>
          </p:nvSpPr>
          <p:spPr>
            <a:xfrm>
              <a:off x="800019" y="2362467"/>
              <a:ext cx="1272604" cy="268728"/>
            </a:xfrm>
            <a:prstGeom prst="rect">
              <a:avLst/>
            </a:prstGeom>
            <a:noFill/>
          </p:spPr>
          <p:txBody>
            <a:bodyPr wrap="square" rtlCol="0">
              <a:spAutoFit/>
            </a:bodyPr>
            <a:lstStyle/>
            <a:p>
              <a:pPr>
                <a:lnSpc>
                  <a:spcPts val="1520"/>
                </a:lnSpc>
                <a:spcAft>
                  <a:spcPts val="1200"/>
                </a:spcAft>
                <a:buClr>
                  <a:srgbClr val="DD7300"/>
                </a:buClr>
              </a:pPr>
              <a:r>
                <a:rPr lang="en-US" sz="1100" b="1" dirty="0">
                  <a:solidFill>
                    <a:srgbClr val="333F48"/>
                  </a:solidFill>
                  <a:latin typeface="Arial" panose="020B0604020202020204" pitchFamily="34" charset="0"/>
                  <a:cs typeface="Arial" panose="020B0604020202020204" pitchFamily="34" charset="0"/>
                </a:rPr>
                <a:t>DONATE</a:t>
              </a:r>
            </a:p>
          </p:txBody>
        </p:sp>
      </p:grpSp>
      <p:grpSp>
        <p:nvGrpSpPr>
          <p:cNvPr id="19" name="Group 18">
            <a:extLst>
              <a:ext uri="{FF2B5EF4-FFF2-40B4-BE49-F238E27FC236}">
                <a16:creationId xmlns:a16="http://schemas.microsoft.com/office/drawing/2014/main" id="{0A77460E-8687-EB12-2CA6-EA9CBA4546B5}"/>
              </a:ext>
            </a:extLst>
          </p:cNvPr>
          <p:cNvGrpSpPr/>
          <p:nvPr/>
        </p:nvGrpSpPr>
        <p:grpSpPr>
          <a:xfrm>
            <a:off x="605983" y="4603133"/>
            <a:ext cx="3839614" cy="682191"/>
            <a:chOff x="-4887200" y="741560"/>
            <a:chExt cx="4989613" cy="682191"/>
          </a:xfrm>
        </p:grpSpPr>
        <p:sp>
          <p:nvSpPr>
            <p:cNvPr id="20" name="TextBox 19">
              <a:extLst>
                <a:ext uri="{FF2B5EF4-FFF2-40B4-BE49-F238E27FC236}">
                  <a16:creationId xmlns:a16="http://schemas.microsoft.com/office/drawing/2014/main" id="{FA8C37C6-50A9-C2D6-CAA5-776E7ACDBDBA}"/>
                </a:ext>
              </a:extLst>
            </p:cNvPr>
            <p:cNvSpPr txBox="1"/>
            <p:nvPr/>
          </p:nvSpPr>
          <p:spPr>
            <a:xfrm>
              <a:off x="-4887200" y="962663"/>
              <a:ext cx="4989613" cy="461088"/>
            </a:xfrm>
            <a:prstGeom prst="rect">
              <a:avLst/>
            </a:prstGeom>
            <a:noFill/>
          </p:spPr>
          <p:txBody>
            <a:bodyPr wrap="square" rtlCol="0">
              <a:spAutoFit/>
            </a:bodyPr>
            <a:lstStyle/>
            <a:p>
              <a:pPr marL="171450" indent="-171450">
                <a:lnSpc>
                  <a:spcPts val="1520"/>
                </a:lnSpc>
                <a:spcAft>
                  <a:spcPts val="12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Volunteer at </a:t>
              </a:r>
              <a:r>
                <a:rPr lang="en-US" sz="1100" i="1" u="sng" dirty="0">
                  <a:solidFill>
                    <a:srgbClr val="CC0099"/>
                  </a:solidFill>
                  <a:latin typeface="Arial" panose="020B0604020202020204" pitchFamily="34" charset="0"/>
                  <a:cs typeface="Arial" panose="020B0604020202020204" pitchFamily="34" charset="0"/>
                </a:rPr>
                <a:t>[FOOD BANK]</a:t>
              </a:r>
              <a:r>
                <a:rPr lang="en-US" sz="1100" i="1" dirty="0">
                  <a:solidFill>
                    <a:schemeClr val="tx1">
                      <a:lumMod val="65000"/>
                      <a:lumOff val="35000"/>
                    </a:schemeClr>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and tell your friends, family and colleagues to join you. </a:t>
              </a:r>
              <a:endParaRPr lang="en-US" sz="1100" dirty="0">
                <a:solidFill>
                  <a:schemeClr val="accent2"/>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81E4D7E-11F9-0669-178E-EF94A4DC5B81}"/>
                </a:ext>
              </a:extLst>
            </p:cNvPr>
            <p:cNvSpPr txBox="1"/>
            <p:nvPr/>
          </p:nvSpPr>
          <p:spPr>
            <a:xfrm>
              <a:off x="-4887199" y="741560"/>
              <a:ext cx="1561945" cy="268728"/>
            </a:xfrm>
            <a:prstGeom prst="rect">
              <a:avLst/>
            </a:prstGeom>
            <a:noFill/>
          </p:spPr>
          <p:txBody>
            <a:bodyPr wrap="square" rtlCol="0">
              <a:spAutoFit/>
            </a:bodyPr>
            <a:lstStyle/>
            <a:p>
              <a:pPr>
                <a:lnSpc>
                  <a:spcPts val="1520"/>
                </a:lnSpc>
                <a:spcAft>
                  <a:spcPts val="1200"/>
                </a:spcAft>
                <a:buClr>
                  <a:srgbClr val="DD7300"/>
                </a:buClr>
              </a:pPr>
              <a:r>
                <a:rPr lang="en-US" sz="1100" b="1" dirty="0">
                  <a:solidFill>
                    <a:srgbClr val="333F48"/>
                  </a:solidFill>
                  <a:latin typeface="Arial" panose="020B0604020202020204" pitchFamily="34" charset="0"/>
                  <a:cs typeface="Arial" panose="020B0604020202020204" pitchFamily="34" charset="0"/>
                </a:rPr>
                <a:t>VOLUNTEER</a:t>
              </a:r>
            </a:p>
          </p:txBody>
        </p:sp>
      </p:grpSp>
      <p:grpSp>
        <p:nvGrpSpPr>
          <p:cNvPr id="22" name="Group 21">
            <a:extLst>
              <a:ext uri="{FF2B5EF4-FFF2-40B4-BE49-F238E27FC236}">
                <a16:creationId xmlns:a16="http://schemas.microsoft.com/office/drawing/2014/main" id="{AF6BF84B-6F90-5EF1-8FF4-51694DBDF355}"/>
              </a:ext>
            </a:extLst>
          </p:cNvPr>
          <p:cNvGrpSpPr/>
          <p:nvPr/>
        </p:nvGrpSpPr>
        <p:grpSpPr>
          <a:xfrm>
            <a:off x="4970301" y="1419910"/>
            <a:ext cx="3987639" cy="2172705"/>
            <a:chOff x="800016" y="1521238"/>
            <a:chExt cx="5181973" cy="2172705"/>
          </a:xfrm>
        </p:grpSpPr>
        <p:sp>
          <p:nvSpPr>
            <p:cNvPr id="23" name="TextBox 22">
              <a:extLst>
                <a:ext uri="{FF2B5EF4-FFF2-40B4-BE49-F238E27FC236}">
                  <a16:creationId xmlns:a16="http://schemas.microsoft.com/office/drawing/2014/main" id="{788F3257-995C-A067-0E1B-29E6A33108A5}"/>
                </a:ext>
              </a:extLst>
            </p:cNvPr>
            <p:cNvSpPr txBox="1"/>
            <p:nvPr/>
          </p:nvSpPr>
          <p:spPr>
            <a:xfrm>
              <a:off x="800016" y="1770916"/>
              <a:ext cx="5181973" cy="1923027"/>
            </a:xfrm>
            <a:prstGeom prst="rect">
              <a:avLst/>
            </a:prstGeom>
            <a:noFill/>
          </p:spPr>
          <p:txBody>
            <a:bodyPr wrap="square" rtlCol="0">
              <a:spAutoFit/>
            </a:bodyPr>
            <a:lstStyle/>
            <a:p>
              <a:pPr marL="171450" indent="-171450">
                <a:lnSpc>
                  <a:spcPts val="1520"/>
                </a:lnSpc>
                <a:spcAft>
                  <a:spcPts val="3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Post on social media about why you are a part of the fight to end hunger and encourage your friends, family and followers to join you.</a:t>
              </a:r>
            </a:p>
            <a:p>
              <a:pPr lvl="1" indent="-173038">
                <a:lnSpc>
                  <a:spcPts val="1520"/>
                </a:lnSpc>
                <a:spcAft>
                  <a:spcPts val="300"/>
                </a:spcAft>
                <a:buClr>
                  <a:srgbClr val="DD7300"/>
                </a:buClr>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Leverage our Hunger Action Month </a:t>
              </a:r>
              <a:r>
                <a:rPr lang="en-US" sz="1100" b="1" dirty="0">
                  <a:solidFill>
                    <a:schemeClr val="accent2"/>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social graphics</a:t>
              </a:r>
              <a:r>
                <a:rPr lang="en-US" sz="1100" dirty="0">
                  <a:solidFill>
                    <a:schemeClr val="tx1">
                      <a:lumMod val="65000"/>
                      <a:lumOff val="35000"/>
                    </a:schemeClr>
                  </a:solidFill>
                  <a:latin typeface="Arial" panose="020B0604020202020204" pitchFamily="34" charset="0"/>
                  <a:cs typeface="Arial" panose="020B0604020202020204" pitchFamily="34" charset="0"/>
                </a:rPr>
                <a:t> and</a:t>
              </a:r>
              <a:r>
                <a:rPr lang="en-US" sz="1100" b="1" dirty="0">
                  <a:solidFill>
                    <a:schemeClr val="tx1">
                      <a:lumMod val="65000"/>
                      <a:lumOff val="35000"/>
                    </a:schemeClr>
                  </a:solidFill>
                  <a:latin typeface="Arial" panose="020B0604020202020204" pitchFamily="34" charset="0"/>
                  <a:cs typeface="Arial" panose="020B0604020202020204" pitchFamily="34" charset="0"/>
                </a:rPr>
                <a:t> </a:t>
              </a:r>
              <a:r>
                <a:rPr lang="en-US" sz="1100" b="1" dirty="0">
                  <a:solidFill>
                    <a:schemeClr val="accent2"/>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suggested copy</a:t>
              </a:r>
              <a:r>
                <a:rPr lang="en-US" sz="1100" b="1" dirty="0">
                  <a:solidFill>
                    <a:schemeClr val="tx1">
                      <a:lumMod val="65000"/>
                      <a:lumOff val="35000"/>
                    </a:schemeClr>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or craft your own.</a:t>
              </a:r>
            </a:p>
            <a:p>
              <a:pPr lvl="1" indent="-173038">
                <a:lnSpc>
                  <a:spcPts val="1520"/>
                </a:lnSpc>
                <a:spcAft>
                  <a:spcPts val="300"/>
                </a:spcAft>
                <a:buClr>
                  <a:srgbClr val="DD7300"/>
                </a:buClr>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Pin a post about Hunger Action Month to the top of your Instagram. For instructions, click </a:t>
              </a:r>
              <a:r>
                <a:rPr lang="en-US" sz="1100" b="1" dirty="0">
                  <a:solidFill>
                    <a:schemeClr val="accent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here</a:t>
              </a:r>
              <a:r>
                <a:rPr lang="en-US" sz="1100" b="1" dirty="0">
                  <a:solidFill>
                    <a:schemeClr val="tx1">
                      <a:lumMod val="65000"/>
                      <a:lumOff val="35000"/>
                    </a:schemeClr>
                  </a:solidFill>
                  <a:latin typeface="Arial" panose="020B0604020202020204" pitchFamily="34" charset="0"/>
                  <a:cs typeface="Arial" panose="020B0604020202020204" pitchFamily="34" charset="0"/>
                </a:rPr>
                <a:t>. </a:t>
              </a:r>
            </a:p>
            <a:p>
              <a:pPr lvl="1" indent="-173038">
                <a:lnSpc>
                  <a:spcPts val="1520"/>
                </a:lnSpc>
                <a:spcAft>
                  <a:spcPts val="300"/>
                </a:spcAft>
                <a:buClr>
                  <a:srgbClr val="DD7300"/>
                </a:buClr>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Use </a:t>
              </a:r>
              <a:r>
                <a:rPr lang="en-US" sz="1100" i="1" u="sng" dirty="0">
                  <a:solidFill>
                    <a:srgbClr val="CC0099"/>
                  </a:solidFill>
                  <a:latin typeface="Arial" panose="020B0604020202020204" pitchFamily="34" charset="0"/>
                  <a:cs typeface="Arial" panose="020B0604020202020204" pitchFamily="34" charset="0"/>
                </a:rPr>
                <a:t>[FOOD BANK’S]</a:t>
              </a:r>
              <a:r>
                <a:rPr lang="en-US" sz="1100" i="1" dirty="0">
                  <a:solidFill>
                    <a:srgbClr val="CC0099"/>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Facebook frame and encourage your friends and followers to do the same.</a:t>
              </a:r>
            </a:p>
          </p:txBody>
        </p:sp>
        <p:sp>
          <p:nvSpPr>
            <p:cNvPr id="24" name="TextBox 23">
              <a:extLst>
                <a:ext uri="{FF2B5EF4-FFF2-40B4-BE49-F238E27FC236}">
                  <a16:creationId xmlns:a16="http://schemas.microsoft.com/office/drawing/2014/main" id="{0C34DAC4-6F0E-A82D-BC63-647D15253BF4}"/>
                </a:ext>
              </a:extLst>
            </p:cNvPr>
            <p:cNvSpPr txBox="1"/>
            <p:nvPr/>
          </p:nvSpPr>
          <p:spPr>
            <a:xfrm>
              <a:off x="800020" y="1521238"/>
              <a:ext cx="2297503" cy="268728"/>
            </a:xfrm>
            <a:prstGeom prst="rect">
              <a:avLst/>
            </a:prstGeom>
            <a:noFill/>
          </p:spPr>
          <p:txBody>
            <a:bodyPr wrap="square" rtlCol="0">
              <a:spAutoFit/>
            </a:bodyPr>
            <a:lstStyle/>
            <a:p>
              <a:pPr>
                <a:lnSpc>
                  <a:spcPts val="1520"/>
                </a:lnSpc>
                <a:spcAft>
                  <a:spcPts val="1200"/>
                </a:spcAft>
                <a:buClr>
                  <a:srgbClr val="DD7300"/>
                </a:buClr>
              </a:pPr>
              <a:r>
                <a:rPr lang="en-US" sz="1100" b="1" dirty="0">
                  <a:solidFill>
                    <a:srgbClr val="333F48"/>
                  </a:solidFill>
                  <a:latin typeface="Arial" panose="020B0604020202020204" pitchFamily="34" charset="0"/>
                  <a:cs typeface="Arial" panose="020B0604020202020204" pitchFamily="34" charset="0"/>
                </a:rPr>
                <a:t>SHARE ON SOCIAL</a:t>
              </a:r>
            </a:p>
          </p:txBody>
        </p:sp>
      </p:grpSp>
      <p:grpSp>
        <p:nvGrpSpPr>
          <p:cNvPr id="25" name="Group 24">
            <a:extLst>
              <a:ext uri="{FF2B5EF4-FFF2-40B4-BE49-F238E27FC236}">
                <a16:creationId xmlns:a16="http://schemas.microsoft.com/office/drawing/2014/main" id="{C487CEB6-1A71-7D8F-708C-51847D3A9600}"/>
              </a:ext>
            </a:extLst>
          </p:cNvPr>
          <p:cNvGrpSpPr/>
          <p:nvPr/>
        </p:nvGrpSpPr>
        <p:grpSpPr>
          <a:xfrm>
            <a:off x="5029200" y="4600661"/>
            <a:ext cx="3717933" cy="1066912"/>
            <a:chOff x="800022" y="1528098"/>
            <a:chExt cx="4831487" cy="1066912"/>
          </a:xfrm>
        </p:grpSpPr>
        <p:sp>
          <p:nvSpPr>
            <p:cNvPr id="26" name="TextBox 25">
              <a:extLst>
                <a:ext uri="{FF2B5EF4-FFF2-40B4-BE49-F238E27FC236}">
                  <a16:creationId xmlns:a16="http://schemas.microsoft.com/office/drawing/2014/main" id="{02D90CE6-DB12-860A-FF20-33DAE9914D04}"/>
                </a:ext>
              </a:extLst>
            </p:cNvPr>
            <p:cNvSpPr txBox="1"/>
            <p:nvPr/>
          </p:nvSpPr>
          <p:spPr>
            <a:xfrm>
              <a:off x="800022" y="1749201"/>
              <a:ext cx="4831487" cy="845809"/>
            </a:xfrm>
            <a:prstGeom prst="rect">
              <a:avLst/>
            </a:prstGeom>
            <a:noFill/>
          </p:spPr>
          <p:txBody>
            <a:bodyPr wrap="square" rtlCol="0">
              <a:spAutoFit/>
            </a:bodyPr>
            <a:lstStyle/>
            <a:p>
              <a:pPr marL="171450" indent="-171450">
                <a:lnSpc>
                  <a:spcPts val="1520"/>
                </a:lnSpc>
                <a:spcAft>
                  <a:spcPts val="12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Wear </a:t>
              </a:r>
              <a:r>
                <a:rPr lang="en-US" sz="1100" b="1" dirty="0">
                  <a:solidFill>
                    <a:schemeClr val="accent2"/>
                  </a:solidFill>
                  <a:latin typeface="Arial" panose="020B0604020202020204" pitchFamily="34" charset="0"/>
                  <a:cs typeface="Arial" panose="020B0604020202020204" pitchFamily="34" charset="0"/>
                </a:rPr>
                <a:t>orange</a:t>
              </a:r>
              <a:r>
                <a:rPr lang="en-US" sz="1100" dirty="0">
                  <a:solidFill>
                    <a:schemeClr val="tx1">
                      <a:lumMod val="65000"/>
                      <a:lumOff val="35000"/>
                    </a:schemeClr>
                  </a:solidFill>
                  <a:latin typeface="Arial" panose="020B0604020202020204" pitchFamily="34" charset="0"/>
                  <a:cs typeface="Arial" panose="020B0604020202020204" pitchFamily="34" charset="0"/>
                </a:rPr>
                <a:t>—the color of hunger relief— throughout the month of September to spread awareness while demonstrating your commitment to the fight against hunger in America. </a:t>
              </a:r>
              <a:endParaRPr lang="en-US" sz="1100" b="1" dirty="0">
                <a:solidFill>
                  <a:schemeClr val="accent2"/>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0FBCC5C-5524-E2BD-DC88-A0AD0793EAEE}"/>
                </a:ext>
              </a:extLst>
            </p:cNvPr>
            <p:cNvSpPr txBox="1"/>
            <p:nvPr/>
          </p:nvSpPr>
          <p:spPr>
            <a:xfrm>
              <a:off x="800022" y="1528098"/>
              <a:ext cx="2064593" cy="268728"/>
            </a:xfrm>
            <a:prstGeom prst="rect">
              <a:avLst/>
            </a:prstGeom>
            <a:noFill/>
          </p:spPr>
          <p:txBody>
            <a:bodyPr wrap="square" rtlCol="0">
              <a:spAutoFit/>
            </a:bodyPr>
            <a:lstStyle/>
            <a:p>
              <a:pPr>
                <a:lnSpc>
                  <a:spcPts val="1520"/>
                </a:lnSpc>
                <a:spcAft>
                  <a:spcPts val="1200"/>
                </a:spcAft>
                <a:buClr>
                  <a:srgbClr val="DD7300"/>
                </a:buClr>
              </a:pPr>
              <a:r>
                <a:rPr lang="en-US" sz="1100" b="1" dirty="0">
                  <a:solidFill>
                    <a:srgbClr val="333F48"/>
                  </a:solidFill>
                  <a:latin typeface="Arial" panose="020B0604020202020204" pitchFamily="34" charset="0"/>
                  <a:cs typeface="Arial" panose="020B0604020202020204" pitchFamily="34" charset="0"/>
                </a:rPr>
                <a:t>WEAR ORANGE</a:t>
              </a:r>
            </a:p>
          </p:txBody>
        </p:sp>
      </p:grpSp>
      <p:sp>
        <p:nvSpPr>
          <p:cNvPr id="30" name="TextBox 29">
            <a:extLst>
              <a:ext uri="{FF2B5EF4-FFF2-40B4-BE49-F238E27FC236}">
                <a16:creationId xmlns:a16="http://schemas.microsoft.com/office/drawing/2014/main" id="{A881CD19-C7E5-A1F9-9A09-75BF0349547C}"/>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27</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grpSp>
        <p:nvGrpSpPr>
          <p:cNvPr id="31" name="Group 30">
            <a:extLst>
              <a:ext uri="{FF2B5EF4-FFF2-40B4-BE49-F238E27FC236}">
                <a16:creationId xmlns:a16="http://schemas.microsoft.com/office/drawing/2014/main" id="{A402AB71-D1A3-4E92-CF61-FA5D5D33B4AB}"/>
              </a:ext>
            </a:extLst>
          </p:cNvPr>
          <p:cNvGrpSpPr/>
          <p:nvPr/>
        </p:nvGrpSpPr>
        <p:grpSpPr>
          <a:xfrm>
            <a:off x="5029200" y="3641989"/>
            <a:ext cx="3839614" cy="874552"/>
            <a:chOff x="-4887200" y="741560"/>
            <a:chExt cx="4989613" cy="874552"/>
          </a:xfrm>
        </p:grpSpPr>
        <p:sp>
          <p:nvSpPr>
            <p:cNvPr id="32" name="TextBox 31">
              <a:extLst>
                <a:ext uri="{FF2B5EF4-FFF2-40B4-BE49-F238E27FC236}">
                  <a16:creationId xmlns:a16="http://schemas.microsoft.com/office/drawing/2014/main" id="{9B61D8B7-ECA2-416B-78F7-936B53770F42}"/>
                </a:ext>
              </a:extLst>
            </p:cNvPr>
            <p:cNvSpPr txBox="1"/>
            <p:nvPr/>
          </p:nvSpPr>
          <p:spPr>
            <a:xfrm>
              <a:off x="-4887200" y="962663"/>
              <a:ext cx="4989613" cy="653449"/>
            </a:xfrm>
            <a:prstGeom prst="rect">
              <a:avLst/>
            </a:prstGeom>
            <a:noFill/>
          </p:spPr>
          <p:txBody>
            <a:bodyPr wrap="square" rtlCol="0">
              <a:spAutoFit/>
            </a:bodyPr>
            <a:lstStyle/>
            <a:p>
              <a:pPr marL="171450" indent="-171450">
                <a:lnSpc>
                  <a:spcPts val="1520"/>
                </a:lnSpc>
                <a:spcAft>
                  <a:spcPts val="12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Write to your local Congress member and tell them food shouldn’t be an impossible choice. Find out how at [</a:t>
              </a:r>
              <a:r>
                <a:rPr lang="en-US" sz="1100" b="1" i="0" u="none" strike="noStrike" dirty="0">
                  <a:solidFill>
                    <a:srgbClr val="CC0099"/>
                  </a:solidFill>
                  <a:effectLst/>
                  <a:latin typeface="Arial" panose="020B0604020202020204" pitchFamily="34" charset="0"/>
                  <a:cs typeface="Arial" panose="020B0604020202020204" pitchFamily="34" charset="0"/>
                </a:rPr>
                <a:t>Food Bank URL]</a:t>
              </a:r>
              <a:r>
                <a:rPr lang="en-US" sz="1100" i="0" u="none" strike="noStrike" dirty="0">
                  <a:solidFill>
                    <a:srgbClr val="CC0099"/>
                  </a:solidFill>
                  <a:effectLst/>
                  <a:latin typeface="Arial" panose="020B0604020202020204" pitchFamily="34" charset="0"/>
                  <a:cs typeface="Arial" panose="020B0604020202020204" pitchFamily="34" charset="0"/>
                </a:rPr>
                <a:t>.</a:t>
              </a:r>
              <a:endParaRPr lang="en-US" sz="1100" dirty="0">
                <a:solidFill>
                  <a:schemeClr val="accent2"/>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40B8AF8-9531-6D52-FFE1-0F46DFE99220}"/>
                </a:ext>
              </a:extLst>
            </p:cNvPr>
            <p:cNvSpPr txBox="1"/>
            <p:nvPr/>
          </p:nvSpPr>
          <p:spPr>
            <a:xfrm>
              <a:off x="-4887199" y="741560"/>
              <a:ext cx="1561945" cy="268728"/>
            </a:xfrm>
            <a:prstGeom prst="rect">
              <a:avLst/>
            </a:prstGeom>
            <a:noFill/>
          </p:spPr>
          <p:txBody>
            <a:bodyPr wrap="square" rtlCol="0">
              <a:spAutoFit/>
            </a:bodyPr>
            <a:lstStyle/>
            <a:p>
              <a:pPr>
                <a:lnSpc>
                  <a:spcPts val="1520"/>
                </a:lnSpc>
                <a:spcAft>
                  <a:spcPts val="1200"/>
                </a:spcAft>
                <a:buClr>
                  <a:srgbClr val="DD7300"/>
                </a:buClr>
              </a:pPr>
              <a:r>
                <a:rPr lang="en-US" sz="1100" b="1" dirty="0">
                  <a:solidFill>
                    <a:srgbClr val="333F48"/>
                  </a:solidFill>
                  <a:latin typeface="Arial" panose="020B0604020202020204" pitchFamily="34" charset="0"/>
                  <a:cs typeface="Arial" panose="020B0604020202020204" pitchFamily="34" charset="0"/>
                </a:rPr>
                <a:t>ADVOCATE</a:t>
              </a:r>
            </a:p>
          </p:txBody>
        </p:sp>
      </p:grpSp>
    </p:spTree>
    <p:extLst>
      <p:ext uri="{BB962C8B-B14F-4D97-AF65-F5344CB8AC3E}">
        <p14:creationId xmlns:p14="http://schemas.microsoft.com/office/powerpoint/2010/main" val="879783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545D61-B14B-F13B-8BF9-10AD7950DF3F}"/>
              </a:ext>
            </a:extLst>
          </p:cNvPr>
          <p:cNvGrpSpPr/>
          <p:nvPr/>
        </p:nvGrpSpPr>
        <p:grpSpPr>
          <a:xfrm>
            <a:off x="601611" y="326642"/>
            <a:ext cx="8456663" cy="876477"/>
            <a:chOff x="800018" y="558022"/>
            <a:chExt cx="8456663" cy="876477"/>
          </a:xfrm>
        </p:grpSpPr>
        <p:sp>
          <p:nvSpPr>
            <p:cNvPr id="16" name="TextBox 15">
              <a:extLst>
                <a:ext uri="{FF2B5EF4-FFF2-40B4-BE49-F238E27FC236}">
                  <a16:creationId xmlns:a16="http://schemas.microsoft.com/office/drawing/2014/main" id="{E1FAF69E-2260-4F4D-9552-8838659EDC7D}"/>
                </a:ext>
              </a:extLst>
            </p:cNvPr>
            <p:cNvSpPr txBox="1"/>
            <p:nvPr/>
          </p:nvSpPr>
          <p:spPr>
            <a:xfrm>
              <a:off x="800018" y="926283"/>
              <a:ext cx="8456663" cy="508216"/>
            </a:xfrm>
            <a:prstGeom prst="rect">
              <a:avLst/>
            </a:prstGeom>
            <a:noFill/>
          </p:spPr>
          <p:txBody>
            <a:bodyPr wrap="square" rtlCol="0">
              <a:spAutoFit/>
            </a:bodyPr>
            <a:lstStyle/>
            <a:p>
              <a:pPr>
                <a:lnSpc>
                  <a:spcPts val="3240"/>
                </a:lnSpc>
              </a:pPr>
              <a:r>
                <a:rPr lang="en-US" sz="3000" dirty="0">
                  <a:solidFill>
                    <a:srgbClr val="DD7300"/>
                  </a:solidFill>
                  <a:latin typeface="Arial Black" panose="020B0A04020102020204" pitchFamily="34" charset="0"/>
                </a:rPr>
                <a:t>GROUP ACTIONS</a:t>
              </a:r>
            </a:p>
          </p:txBody>
        </p:sp>
        <p:sp>
          <p:nvSpPr>
            <p:cNvPr id="11" name="TextBox 10">
              <a:extLst>
                <a:ext uri="{FF2B5EF4-FFF2-40B4-BE49-F238E27FC236}">
                  <a16:creationId xmlns:a16="http://schemas.microsoft.com/office/drawing/2014/main" id="{D9EF6AFF-1DCE-884E-8FB5-A204D04ACCB5}"/>
                </a:ext>
              </a:extLst>
            </p:cNvPr>
            <p:cNvSpPr txBox="1"/>
            <p:nvPr/>
          </p:nvSpPr>
          <p:spPr>
            <a:xfrm>
              <a:off x="800019" y="558022"/>
              <a:ext cx="5593278" cy="437043"/>
            </a:xfrm>
            <a:prstGeom prst="rect">
              <a:avLst/>
            </a:prstGeom>
            <a:noFill/>
          </p:spPr>
          <p:txBody>
            <a:bodyPr wrap="square" rtlCol="0">
              <a:spAutoFit/>
            </a:bodyPr>
            <a:lstStyle/>
            <a:p>
              <a:pPr>
                <a:lnSpc>
                  <a:spcPts val="3240"/>
                </a:lnSpc>
              </a:pPr>
              <a:r>
                <a:rPr lang="en-US" sz="1200" b="1" dirty="0">
                  <a:solidFill>
                    <a:schemeClr val="bg1">
                      <a:lumMod val="75000"/>
                    </a:schemeClr>
                  </a:solidFill>
                  <a:latin typeface="Arial" panose="020B0604020202020204" pitchFamily="34" charset="0"/>
                  <a:cs typeface="Arial" panose="020B0604020202020204" pitchFamily="34" charset="0"/>
                </a:rPr>
                <a:t>DONOR &amp; PARTNER ENGAGEMENT</a:t>
              </a:r>
            </a:p>
          </p:txBody>
        </p:sp>
      </p:grpSp>
      <p:pic>
        <p:nvPicPr>
          <p:cNvPr id="10" name="Picture 9" descr="Logo&#10;&#10;Description automatically generated">
            <a:extLst>
              <a:ext uri="{FF2B5EF4-FFF2-40B4-BE49-F238E27FC236}">
                <a16:creationId xmlns:a16="http://schemas.microsoft.com/office/drawing/2014/main" id="{718D75D6-61E8-4007-8A2E-7993FB845EDE}"/>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30" name="TextBox 29">
            <a:extLst>
              <a:ext uri="{FF2B5EF4-FFF2-40B4-BE49-F238E27FC236}">
                <a16:creationId xmlns:a16="http://schemas.microsoft.com/office/drawing/2014/main" id="{A881CD19-C7E5-A1F9-9A09-75BF0349547C}"/>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28</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grpSp>
        <p:nvGrpSpPr>
          <p:cNvPr id="32" name="Group 31">
            <a:extLst>
              <a:ext uri="{FF2B5EF4-FFF2-40B4-BE49-F238E27FC236}">
                <a16:creationId xmlns:a16="http://schemas.microsoft.com/office/drawing/2014/main" id="{618A41C5-7E15-C447-0DE0-2D3227259560}"/>
              </a:ext>
            </a:extLst>
          </p:cNvPr>
          <p:cNvGrpSpPr/>
          <p:nvPr/>
        </p:nvGrpSpPr>
        <p:grpSpPr>
          <a:xfrm>
            <a:off x="5029201" y="1376507"/>
            <a:ext cx="3868309" cy="3121535"/>
            <a:chOff x="4927282" y="1457164"/>
            <a:chExt cx="4416295" cy="3121535"/>
          </a:xfrm>
        </p:grpSpPr>
        <p:sp>
          <p:nvSpPr>
            <p:cNvPr id="39" name="TextBox 38">
              <a:extLst>
                <a:ext uri="{FF2B5EF4-FFF2-40B4-BE49-F238E27FC236}">
                  <a16:creationId xmlns:a16="http://schemas.microsoft.com/office/drawing/2014/main" id="{7ECB30BD-B69E-5306-C04B-A785EB367F7D}"/>
                </a:ext>
              </a:extLst>
            </p:cNvPr>
            <p:cNvSpPr txBox="1"/>
            <p:nvPr/>
          </p:nvSpPr>
          <p:spPr>
            <a:xfrm>
              <a:off x="4927282" y="1693870"/>
              <a:ext cx="4416295" cy="2884829"/>
            </a:xfrm>
            <a:prstGeom prst="rect">
              <a:avLst/>
            </a:prstGeom>
            <a:noFill/>
          </p:spPr>
          <p:txBody>
            <a:bodyPr wrap="square" rtlCol="0">
              <a:spAutoFit/>
            </a:bodyPr>
            <a:lstStyle/>
            <a:p>
              <a:pPr marL="171450" indent="-171450">
                <a:lnSpc>
                  <a:spcPts val="1520"/>
                </a:lnSpc>
                <a:spcAft>
                  <a:spcPts val="3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Post on social media about you and/or your company's involvement in the anti-hunger movement, your support of </a:t>
              </a:r>
              <a:r>
                <a:rPr lang="en-US" sz="1100" i="1" u="sng" dirty="0">
                  <a:solidFill>
                    <a:srgbClr val="CC0099"/>
                  </a:solidFill>
                  <a:latin typeface="Arial" panose="020B0604020202020204" pitchFamily="34" charset="0"/>
                  <a:cs typeface="Arial" panose="020B0604020202020204" pitchFamily="34" charset="0"/>
                </a:rPr>
                <a:t>[FOOD BANK]</a:t>
              </a:r>
              <a:r>
                <a:rPr lang="en-US" sz="1100" dirty="0">
                  <a:solidFill>
                    <a:schemeClr val="tx1">
                      <a:lumMod val="65000"/>
                      <a:lumOff val="35000"/>
                    </a:schemeClr>
                  </a:solidFill>
                  <a:latin typeface="Arial" panose="020B0604020202020204" pitchFamily="34" charset="0"/>
                  <a:cs typeface="Arial" panose="020B0604020202020204" pitchFamily="34" charset="0"/>
                </a:rPr>
                <a:t>, and your participation in Hunger Action Month this September. </a:t>
              </a:r>
            </a:p>
            <a:p>
              <a:pPr marL="171450" indent="-171450">
                <a:lnSpc>
                  <a:spcPts val="1520"/>
                </a:lnSpc>
                <a:spcAft>
                  <a:spcPts val="3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Take a team photo with everyone dressed in orange and post it to your social media pages with the hashtags </a:t>
              </a:r>
              <a:r>
                <a:rPr lang="en-US" sz="1100" b="1" dirty="0">
                  <a:solidFill>
                    <a:schemeClr val="accent2"/>
                  </a:solidFill>
                  <a:latin typeface="Arial" panose="020B0604020202020204" pitchFamily="34" charset="0"/>
                  <a:cs typeface="Arial" panose="020B0604020202020204" pitchFamily="34" charset="0"/>
                </a:rPr>
                <a:t>#HungerActionMonth </a:t>
              </a:r>
              <a:r>
                <a:rPr lang="en-US" sz="1100" dirty="0">
                  <a:solidFill>
                    <a:schemeClr val="tx1">
                      <a:lumMod val="65000"/>
                      <a:lumOff val="35000"/>
                    </a:schemeClr>
                  </a:solidFill>
                  <a:latin typeface="Arial" panose="020B0604020202020204" pitchFamily="34" charset="0"/>
                  <a:cs typeface="Arial" panose="020B0604020202020204" pitchFamily="34" charset="0"/>
                </a:rPr>
                <a:t>and</a:t>
              </a:r>
              <a:r>
                <a:rPr lang="en-US" sz="1100" b="1" dirty="0">
                  <a:solidFill>
                    <a:schemeClr val="accent2"/>
                  </a:solidFill>
                  <a:latin typeface="Arial" panose="020B0604020202020204" pitchFamily="34" charset="0"/>
                  <a:cs typeface="Arial" panose="020B0604020202020204" pitchFamily="34" charset="0"/>
                </a:rPr>
                <a:t> #EndHunger </a:t>
              </a:r>
              <a:r>
                <a:rPr lang="en-US" sz="1100" dirty="0">
                  <a:solidFill>
                    <a:schemeClr val="tx1">
                      <a:lumMod val="65000"/>
                      <a:lumOff val="35000"/>
                    </a:schemeClr>
                  </a:solidFill>
                  <a:latin typeface="Arial" panose="020B0604020202020204" pitchFamily="34" charset="0"/>
                  <a:cs typeface="Arial" panose="020B0604020202020204" pitchFamily="34" charset="0"/>
                </a:rPr>
                <a:t>and tag </a:t>
              </a:r>
              <a:r>
                <a:rPr lang="en-US" sz="1100" i="1" u="sng" dirty="0">
                  <a:solidFill>
                    <a:srgbClr val="CC0099"/>
                  </a:solidFill>
                  <a:latin typeface="Arial" panose="020B0604020202020204" pitchFamily="34" charset="0"/>
                  <a:cs typeface="Arial" panose="020B0604020202020204" pitchFamily="34" charset="0"/>
                </a:rPr>
                <a:t>[FOOD BANK SOCIAL HANDLE]</a:t>
              </a:r>
              <a:r>
                <a:rPr lang="en-US" sz="1100" i="1" u="sng" dirty="0">
                  <a:solidFill>
                    <a:schemeClr val="tx1">
                      <a:lumMod val="65000"/>
                      <a:lumOff val="35000"/>
                    </a:schemeClr>
                  </a:solidFill>
                  <a:latin typeface="Arial" panose="020B0604020202020204" pitchFamily="34" charset="0"/>
                  <a:cs typeface="Arial" panose="020B0604020202020204" pitchFamily="34" charset="0"/>
                </a:rPr>
                <a:t>.</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a:p>
              <a:pPr marL="171450" indent="-171450">
                <a:lnSpc>
                  <a:spcPts val="1520"/>
                </a:lnSpc>
                <a:spcAft>
                  <a:spcPts val="3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Have a competition to see who wears the most orange throughout the month and post the winner’s photo on social media. </a:t>
              </a:r>
            </a:p>
            <a:p>
              <a:pPr marL="171450" indent="-171450">
                <a:lnSpc>
                  <a:spcPts val="1520"/>
                </a:lnSpc>
                <a:spcAft>
                  <a:spcPts val="3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Use </a:t>
              </a:r>
              <a:r>
                <a:rPr lang="en-US" sz="1100" i="1" u="sng" dirty="0">
                  <a:solidFill>
                    <a:srgbClr val="CC0099"/>
                  </a:solidFill>
                  <a:latin typeface="Arial" panose="020B0604020202020204" pitchFamily="34" charset="0"/>
                  <a:cs typeface="Arial" panose="020B0604020202020204" pitchFamily="34" charset="0"/>
                </a:rPr>
                <a:t>[FOOD BANK’S]</a:t>
              </a:r>
              <a:r>
                <a:rPr lang="en-US" sz="1100" i="1" dirty="0">
                  <a:solidFill>
                    <a:srgbClr val="CC0099"/>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Facebook frame on your company’s Facebook page and encourage your followers to do the same. </a:t>
              </a:r>
            </a:p>
          </p:txBody>
        </p:sp>
        <p:sp>
          <p:nvSpPr>
            <p:cNvPr id="40" name="TextBox 39">
              <a:extLst>
                <a:ext uri="{FF2B5EF4-FFF2-40B4-BE49-F238E27FC236}">
                  <a16:creationId xmlns:a16="http://schemas.microsoft.com/office/drawing/2014/main" id="{39FD85D6-7826-E7F3-A503-CB285BD4017B}"/>
                </a:ext>
              </a:extLst>
            </p:cNvPr>
            <p:cNvSpPr txBox="1"/>
            <p:nvPr/>
          </p:nvSpPr>
          <p:spPr>
            <a:xfrm>
              <a:off x="4927283" y="1457164"/>
              <a:ext cx="2297503" cy="268728"/>
            </a:xfrm>
            <a:prstGeom prst="rect">
              <a:avLst/>
            </a:prstGeom>
            <a:noFill/>
          </p:spPr>
          <p:txBody>
            <a:bodyPr wrap="square" rtlCol="0">
              <a:spAutoFit/>
            </a:bodyPr>
            <a:lstStyle/>
            <a:p>
              <a:pPr>
                <a:lnSpc>
                  <a:spcPts val="1520"/>
                </a:lnSpc>
                <a:spcAft>
                  <a:spcPts val="1200"/>
                </a:spcAft>
                <a:buClr>
                  <a:srgbClr val="DD7300"/>
                </a:buClr>
              </a:pPr>
              <a:r>
                <a:rPr lang="en-US" sz="1100" b="1">
                  <a:solidFill>
                    <a:srgbClr val="333F48"/>
                  </a:solidFill>
                  <a:latin typeface="Arial" panose="020B0604020202020204" pitchFamily="34" charset="0"/>
                  <a:cs typeface="Arial" panose="020B0604020202020204" pitchFamily="34" charset="0"/>
                </a:rPr>
                <a:t>SHARE ON SOCIAL</a:t>
              </a:r>
            </a:p>
          </p:txBody>
        </p:sp>
      </p:grpSp>
      <p:grpSp>
        <p:nvGrpSpPr>
          <p:cNvPr id="42" name="Group 41">
            <a:extLst>
              <a:ext uri="{FF2B5EF4-FFF2-40B4-BE49-F238E27FC236}">
                <a16:creationId xmlns:a16="http://schemas.microsoft.com/office/drawing/2014/main" id="{3258D07A-E03D-77D3-8862-70898FACE889}"/>
              </a:ext>
            </a:extLst>
          </p:cNvPr>
          <p:cNvGrpSpPr/>
          <p:nvPr/>
        </p:nvGrpSpPr>
        <p:grpSpPr>
          <a:xfrm>
            <a:off x="531847" y="1376507"/>
            <a:ext cx="4107084" cy="1829411"/>
            <a:chOff x="531847" y="1432164"/>
            <a:chExt cx="3778412" cy="1829411"/>
          </a:xfrm>
        </p:grpSpPr>
        <p:sp>
          <p:nvSpPr>
            <p:cNvPr id="49" name="TextBox 48">
              <a:extLst>
                <a:ext uri="{FF2B5EF4-FFF2-40B4-BE49-F238E27FC236}">
                  <a16:creationId xmlns:a16="http://schemas.microsoft.com/office/drawing/2014/main" id="{CEF3C6B8-E8D4-DA03-79BD-78C4D581520F}"/>
                </a:ext>
              </a:extLst>
            </p:cNvPr>
            <p:cNvSpPr txBox="1"/>
            <p:nvPr/>
          </p:nvSpPr>
          <p:spPr>
            <a:xfrm>
              <a:off x="531847" y="1661137"/>
              <a:ext cx="3778412" cy="1600438"/>
            </a:xfrm>
            <a:prstGeom prst="rect">
              <a:avLst/>
            </a:prstGeom>
            <a:noFill/>
          </p:spPr>
          <p:txBody>
            <a:bodyPr wrap="square" rtlCol="0">
              <a:spAutoFit/>
            </a:bodyPr>
            <a:lstStyle/>
            <a:p>
              <a:pPr marL="171450" indent="-171450">
                <a:spcAft>
                  <a:spcPts val="3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Make a financial gift or significant product donation to </a:t>
              </a:r>
              <a:r>
                <a:rPr lang="en-US" sz="1100" i="1" u="sng" dirty="0">
                  <a:solidFill>
                    <a:srgbClr val="CC0099"/>
                  </a:solidFill>
                  <a:latin typeface="Arial" panose="020B0604020202020204" pitchFamily="34" charset="0"/>
                  <a:cs typeface="Arial" panose="020B0604020202020204" pitchFamily="34" charset="0"/>
                </a:rPr>
                <a:t>[FOOD BANK].</a:t>
              </a:r>
              <a:endParaRPr lang="en-US" sz="1100" i="1" dirty="0">
                <a:solidFill>
                  <a:schemeClr val="tx1">
                    <a:lumMod val="65000"/>
                    <a:lumOff val="35000"/>
                  </a:schemeClr>
                </a:solidFill>
                <a:latin typeface="Arial" panose="020B0604020202020204" pitchFamily="34" charset="0"/>
                <a:cs typeface="Arial" panose="020B0604020202020204" pitchFamily="34" charset="0"/>
              </a:endParaRPr>
            </a:p>
            <a:p>
              <a:pPr marL="171450" indent="-171450">
                <a:spcAft>
                  <a:spcPts val="3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Start a company fundraising campaign</a:t>
              </a:r>
            </a:p>
            <a:p>
              <a:pPr marL="517525" lvl="1" indent="-173038">
                <a:spcAft>
                  <a:spcPts val="300"/>
                </a:spcAft>
                <a:buClr>
                  <a:srgbClr val="DD7300"/>
                </a:buClr>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Show your support by adding a match on funds raised. </a:t>
              </a:r>
            </a:p>
            <a:p>
              <a:pPr marL="517525" lvl="1" indent="-173038">
                <a:spcAft>
                  <a:spcPts val="300"/>
                </a:spcAft>
                <a:buClr>
                  <a:srgbClr val="DD7300"/>
                </a:buClr>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Have different teams or departments challenge each other to see who can raise the most funds.</a:t>
              </a:r>
            </a:p>
            <a:p>
              <a:pPr marL="517525" lvl="1" indent="-173038">
                <a:spcAft>
                  <a:spcPts val="300"/>
                </a:spcAft>
                <a:buClr>
                  <a:srgbClr val="DD7300"/>
                </a:buClr>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Invite customers to join in raising a certain number of meals for people facing hunger.</a:t>
              </a:r>
            </a:p>
          </p:txBody>
        </p:sp>
        <p:sp>
          <p:nvSpPr>
            <p:cNvPr id="50" name="TextBox 49">
              <a:extLst>
                <a:ext uri="{FF2B5EF4-FFF2-40B4-BE49-F238E27FC236}">
                  <a16:creationId xmlns:a16="http://schemas.microsoft.com/office/drawing/2014/main" id="{0B97C97A-7002-0A8D-AB6F-467D5DB0D2A5}"/>
                </a:ext>
              </a:extLst>
            </p:cNvPr>
            <p:cNvSpPr txBox="1"/>
            <p:nvPr/>
          </p:nvSpPr>
          <p:spPr>
            <a:xfrm>
              <a:off x="543422" y="1432164"/>
              <a:ext cx="1272604" cy="268728"/>
            </a:xfrm>
            <a:prstGeom prst="rect">
              <a:avLst/>
            </a:prstGeom>
            <a:noFill/>
          </p:spPr>
          <p:txBody>
            <a:bodyPr wrap="square" rtlCol="0">
              <a:spAutoFit/>
            </a:bodyPr>
            <a:lstStyle/>
            <a:p>
              <a:pPr>
                <a:lnSpc>
                  <a:spcPts val="1520"/>
                </a:lnSpc>
                <a:spcAft>
                  <a:spcPts val="1200"/>
                </a:spcAft>
                <a:buClr>
                  <a:srgbClr val="DD7300"/>
                </a:buClr>
              </a:pPr>
              <a:r>
                <a:rPr lang="en-US" sz="1100" b="1">
                  <a:solidFill>
                    <a:srgbClr val="333F48"/>
                  </a:solidFill>
                  <a:latin typeface="Arial" panose="020B0604020202020204" pitchFamily="34" charset="0"/>
                  <a:cs typeface="Arial" panose="020B0604020202020204" pitchFamily="34" charset="0"/>
                </a:rPr>
                <a:t>DONATE</a:t>
              </a:r>
            </a:p>
          </p:txBody>
        </p:sp>
      </p:grpSp>
      <p:grpSp>
        <p:nvGrpSpPr>
          <p:cNvPr id="43" name="Group 42">
            <a:extLst>
              <a:ext uri="{FF2B5EF4-FFF2-40B4-BE49-F238E27FC236}">
                <a16:creationId xmlns:a16="http://schemas.microsoft.com/office/drawing/2014/main" id="{5AC80370-3FF9-BAEF-7620-F7B98BC19B78}"/>
              </a:ext>
            </a:extLst>
          </p:cNvPr>
          <p:cNvGrpSpPr/>
          <p:nvPr/>
        </p:nvGrpSpPr>
        <p:grpSpPr>
          <a:xfrm>
            <a:off x="544429" y="3413757"/>
            <a:ext cx="4107084" cy="642360"/>
            <a:chOff x="531846" y="4028610"/>
            <a:chExt cx="3586366" cy="642360"/>
          </a:xfrm>
        </p:grpSpPr>
        <p:sp>
          <p:nvSpPr>
            <p:cNvPr id="47" name="TextBox 46">
              <a:extLst>
                <a:ext uri="{FF2B5EF4-FFF2-40B4-BE49-F238E27FC236}">
                  <a16:creationId xmlns:a16="http://schemas.microsoft.com/office/drawing/2014/main" id="{C40061BC-C5A5-B339-FE1D-75286D2295F7}"/>
                </a:ext>
              </a:extLst>
            </p:cNvPr>
            <p:cNvSpPr txBox="1"/>
            <p:nvPr/>
          </p:nvSpPr>
          <p:spPr>
            <a:xfrm>
              <a:off x="531846" y="4240083"/>
              <a:ext cx="3586366" cy="430887"/>
            </a:xfrm>
            <a:prstGeom prst="rect">
              <a:avLst/>
            </a:prstGeom>
            <a:noFill/>
          </p:spPr>
          <p:txBody>
            <a:bodyPr wrap="square" rtlCol="0">
              <a:spAutoFit/>
            </a:bodyPr>
            <a:lstStyle/>
            <a:p>
              <a:pPr marL="171450" indent="-171450">
                <a:spcAft>
                  <a:spcPts val="16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Organize a group volunteer event at </a:t>
              </a:r>
              <a:r>
                <a:rPr lang="en-US" sz="1100" i="1" u="sng" dirty="0">
                  <a:solidFill>
                    <a:srgbClr val="CC0099"/>
                  </a:solidFill>
                  <a:latin typeface="Arial" panose="020B0604020202020204" pitchFamily="34" charset="0"/>
                  <a:cs typeface="Arial" panose="020B0604020202020204" pitchFamily="34" charset="0"/>
                </a:rPr>
                <a:t>[FOOD BANK]</a:t>
              </a:r>
              <a:r>
                <a:rPr lang="en-US" sz="1100" i="1" dirty="0">
                  <a:solidFill>
                    <a:schemeClr val="tx1">
                      <a:lumMod val="65000"/>
                      <a:lumOff val="35000"/>
                    </a:schemeClr>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or </a:t>
              </a:r>
              <a:r>
                <a:rPr lang="en-US" sz="1100" i="1" u="sng" dirty="0">
                  <a:solidFill>
                    <a:srgbClr val="CC0099"/>
                  </a:solidFill>
                  <a:latin typeface="Arial" panose="020B0604020202020204" pitchFamily="34" charset="0"/>
                  <a:cs typeface="Arial" panose="020B0604020202020204" pitchFamily="34" charset="0"/>
                </a:rPr>
                <a:t>[PARTNER AGENCY]</a:t>
              </a:r>
              <a:r>
                <a:rPr lang="en-US" sz="1100" dirty="0">
                  <a:solidFill>
                    <a:schemeClr val="tx1">
                      <a:lumMod val="65000"/>
                      <a:lumOff val="35000"/>
                    </a:schemeClr>
                  </a:solidFill>
                  <a:latin typeface="Arial" panose="020B0604020202020204" pitchFamily="34" charset="0"/>
                  <a:cs typeface="Arial" panose="020B0604020202020204" pitchFamily="34" charset="0"/>
                </a:rPr>
                <a:t>, a partner agency of </a:t>
              </a:r>
              <a:r>
                <a:rPr lang="en-US" sz="1100" i="1" u="sng" dirty="0">
                  <a:solidFill>
                    <a:srgbClr val="CC0099"/>
                  </a:solidFill>
                  <a:latin typeface="Arial" panose="020B0604020202020204" pitchFamily="34" charset="0"/>
                  <a:cs typeface="Arial" panose="020B0604020202020204" pitchFamily="34" charset="0"/>
                </a:rPr>
                <a:t>[FOOD BANK]</a:t>
              </a:r>
              <a:r>
                <a:rPr lang="en-US" sz="1100" i="1" u="sng" dirty="0">
                  <a:solidFill>
                    <a:schemeClr val="tx1">
                      <a:lumMod val="65000"/>
                      <a:lumOff val="35000"/>
                    </a:schemeClr>
                  </a:solidFill>
                  <a:latin typeface="Arial" panose="020B0604020202020204" pitchFamily="34" charset="0"/>
                  <a:cs typeface="Arial" panose="020B0604020202020204" pitchFamily="34" charset="0"/>
                </a:rPr>
                <a:t>.</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B62FFF82-8995-EC85-8D3E-972AA81DCE9B}"/>
                </a:ext>
              </a:extLst>
            </p:cNvPr>
            <p:cNvSpPr txBox="1"/>
            <p:nvPr/>
          </p:nvSpPr>
          <p:spPr>
            <a:xfrm>
              <a:off x="531846" y="4028610"/>
              <a:ext cx="1272604" cy="268728"/>
            </a:xfrm>
            <a:prstGeom prst="rect">
              <a:avLst/>
            </a:prstGeom>
            <a:noFill/>
          </p:spPr>
          <p:txBody>
            <a:bodyPr wrap="square" rtlCol="0">
              <a:spAutoFit/>
            </a:bodyPr>
            <a:lstStyle/>
            <a:p>
              <a:pPr>
                <a:lnSpc>
                  <a:spcPts val="1520"/>
                </a:lnSpc>
                <a:spcAft>
                  <a:spcPts val="1200"/>
                </a:spcAft>
                <a:buClr>
                  <a:srgbClr val="DD7300"/>
                </a:buClr>
              </a:pPr>
              <a:r>
                <a:rPr lang="en-US" sz="1100" b="1" dirty="0">
                  <a:solidFill>
                    <a:srgbClr val="333F48"/>
                  </a:solidFill>
                  <a:latin typeface="Arial" panose="020B0604020202020204" pitchFamily="34" charset="0"/>
                  <a:cs typeface="Arial" panose="020B0604020202020204" pitchFamily="34" charset="0"/>
                </a:rPr>
                <a:t>VOLUNTEER</a:t>
              </a:r>
            </a:p>
          </p:txBody>
        </p:sp>
      </p:grpSp>
      <p:grpSp>
        <p:nvGrpSpPr>
          <p:cNvPr id="44" name="Group 43">
            <a:extLst>
              <a:ext uri="{FF2B5EF4-FFF2-40B4-BE49-F238E27FC236}">
                <a16:creationId xmlns:a16="http://schemas.microsoft.com/office/drawing/2014/main" id="{7247F28D-39A3-CE94-2969-3D653BFF90C8}"/>
              </a:ext>
            </a:extLst>
          </p:cNvPr>
          <p:cNvGrpSpPr/>
          <p:nvPr/>
        </p:nvGrpSpPr>
        <p:grpSpPr>
          <a:xfrm>
            <a:off x="531846" y="4441642"/>
            <a:ext cx="4107085" cy="811637"/>
            <a:chOff x="531845" y="4028610"/>
            <a:chExt cx="3586367" cy="811637"/>
          </a:xfrm>
        </p:grpSpPr>
        <p:sp>
          <p:nvSpPr>
            <p:cNvPr id="45" name="TextBox 44">
              <a:extLst>
                <a:ext uri="{FF2B5EF4-FFF2-40B4-BE49-F238E27FC236}">
                  <a16:creationId xmlns:a16="http://schemas.microsoft.com/office/drawing/2014/main" id="{11D3AAD7-44F9-5D8B-407B-FBB1375DC9EA}"/>
                </a:ext>
              </a:extLst>
            </p:cNvPr>
            <p:cNvSpPr txBox="1"/>
            <p:nvPr/>
          </p:nvSpPr>
          <p:spPr>
            <a:xfrm>
              <a:off x="531846" y="4240083"/>
              <a:ext cx="3586366" cy="600164"/>
            </a:xfrm>
            <a:prstGeom prst="rect">
              <a:avLst/>
            </a:prstGeom>
            <a:noFill/>
          </p:spPr>
          <p:txBody>
            <a:bodyPr wrap="square" rtlCol="0">
              <a:spAutoFit/>
            </a:bodyPr>
            <a:lstStyle/>
            <a:p>
              <a:pPr marL="171450" indent="-171450">
                <a:spcAft>
                  <a:spcPts val="16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Spread awareness of the fight to end hunger by running donating space in your media channels to run </a:t>
              </a:r>
              <a:r>
                <a:rPr lang="en-US" sz="1100" i="1" u="sng" dirty="0">
                  <a:solidFill>
                    <a:srgbClr val="CC0099"/>
                  </a:solidFill>
                  <a:latin typeface="Arial" panose="020B0604020202020204" pitchFamily="34" charset="0"/>
                  <a:cs typeface="Arial" panose="020B0604020202020204" pitchFamily="34" charset="0"/>
                </a:rPr>
                <a:t>[FOOD BANK’S]</a:t>
              </a:r>
              <a:r>
                <a:rPr lang="en-US" sz="1100" i="1" u="sng" dirty="0">
                  <a:solidFill>
                    <a:schemeClr val="tx1">
                      <a:lumMod val="65000"/>
                      <a:lumOff val="35000"/>
                    </a:schemeClr>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ads.</a:t>
              </a:r>
            </a:p>
          </p:txBody>
        </p:sp>
        <p:sp>
          <p:nvSpPr>
            <p:cNvPr id="46" name="TextBox 45">
              <a:extLst>
                <a:ext uri="{FF2B5EF4-FFF2-40B4-BE49-F238E27FC236}">
                  <a16:creationId xmlns:a16="http://schemas.microsoft.com/office/drawing/2014/main" id="{C22D4D39-832A-5B53-C47F-6C39378BAA91}"/>
                </a:ext>
              </a:extLst>
            </p:cNvPr>
            <p:cNvSpPr txBox="1"/>
            <p:nvPr/>
          </p:nvSpPr>
          <p:spPr>
            <a:xfrm>
              <a:off x="531845" y="4028610"/>
              <a:ext cx="1551805" cy="268728"/>
            </a:xfrm>
            <a:prstGeom prst="rect">
              <a:avLst/>
            </a:prstGeom>
            <a:noFill/>
          </p:spPr>
          <p:txBody>
            <a:bodyPr wrap="square" rtlCol="0">
              <a:spAutoFit/>
            </a:bodyPr>
            <a:lstStyle/>
            <a:p>
              <a:pPr>
                <a:lnSpc>
                  <a:spcPts val="1520"/>
                </a:lnSpc>
                <a:spcAft>
                  <a:spcPts val="1200"/>
                </a:spcAft>
                <a:buClr>
                  <a:srgbClr val="DD7300"/>
                </a:buClr>
              </a:pPr>
              <a:r>
                <a:rPr lang="en-US" sz="1100" b="1">
                  <a:solidFill>
                    <a:srgbClr val="333F48"/>
                  </a:solidFill>
                  <a:latin typeface="Arial" panose="020B0604020202020204" pitchFamily="34" charset="0"/>
                  <a:cs typeface="Arial" panose="020B0604020202020204" pitchFamily="34" charset="0"/>
                </a:rPr>
                <a:t>LEND MEDIA SUPPORT</a:t>
              </a:r>
            </a:p>
          </p:txBody>
        </p:sp>
      </p:grpSp>
      <p:grpSp>
        <p:nvGrpSpPr>
          <p:cNvPr id="51" name="Group 50">
            <a:extLst>
              <a:ext uri="{FF2B5EF4-FFF2-40B4-BE49-F238E27FC236}">
                <a16:creationId xmlns:a16="http://schemas.microsoft.com/office/drawing/2014/main" id="{D9638ED2-A04D-01EC-66B9-D063AC545AED}"/>
              </a:ext>
            </a:extLst>
          </p:cNvPr>
          <p:cNvGrpSpPr/>
          <p:nvPr/>
        </p:nvGrpSpPr>
        <p:grpSpPr>
          <a:xfrm>
            <a:off x="5029200" y="4600661"/>
            <a:ext cx="3868310" cy="682191"/>
            <a:chOff x="800022" y="1528098"/>
            <a:chExt cx="5026903" cy="682191"/>
          </a:xfrm>
        </p:grpSpPr>
        <p:sp>
          <p:nvSpPr>
            <p:cNvPr id="52" name="TextBox 51">
              <a:extLst>
                <a:ext uri="{FF2B5EF4-FFF2-40B4-BE49-F238E27FC236}">
                  <a16:creationId xmlns:a16="http://schemas.microsoft.com/office/drawing/2014/main" id="{EAAC028F-068A-AB0C-F99F-09F0E8B2CE40}"/>
                </a:ext>
              </a:extLst>
            </p:cNvPr>
            <p:cNvSpPr txBox="1"/>
            <p:nvPr/>
          </p:nvSpPr>
          <p:spPr>
            <a:xfrm>
              <a:off x="800022" y="1749201"/>
              <a:ext cx="5026903" cy="461088"/>
            </a:xfrm>
            <a:prstGeom prst="rect">
              <a:avLst/>
            </a:prstGeom>
            <a:noFill/>
          </p:spPr>
          <p:txBody>
            <a:bodyPr wrap="square" rtlCol="0">
              <a:spAutoFit/>
            </a:bodyPr>
            <a:lstStyle/>
            <a:p>
              <a:pPr marL="171450" indent="-171450">
                <a:lnSpc>
                  <a:spcPts val="1520"/>
                </a:lnSpc>
                <a:spcAft>
                  <a:spcPts val="1200"/>
                </a:spcAft>
                <a:buClr>
                  <a:srgbClr val="DD7300"/>
                </a:buClr>
                <a:buFont typeface="Wingdings" panose="05000000000000000000" pitchFamily="2" charset="2"/>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Turn your building </a:t>
              </a:r>
              <a:r>
                <a:rPr lang="en-US" sz="1100" b="1" dirty="0">
                  <a:solidFill>
                    <a:srgbClr val="DD7400"/>
                  </a:solidFill>
                  <a:latin typeface="Arial" panose="020B0604020202020204" pitchFamily="34" charset="0"/>
                  <a:cs typeface="Arial" panose="020B0604020202020204" pitchFamily="34" charset="0"/>
                </a:rPr>
                <a:t>orange</a:t>
              </a:r>
              <a:r>
                <a:rPr lang="en-US" sz="1100" dirty="0">
                  <a:solidFill>
                    <a:schemeClr val="tx1">
                      <a:lumMod val="65000"/>
                      <a:lumOff val="35000"/>
                    </a:schemeClr>
                  </a:solidFill>
                  <a:latin typeface="Arial" panose="020B0604020202020204" pitchFamily="34" charset="0"/>
                  <a:cs typeface="Arial" panose="020B0604020202020204" pitchFamily="34" charset="0"/>
                </a:rPr>
                <a:t> or ask community members to turn their landmarks orange throughout September. ​</a:t>
              </a:r>
              <a:endParaRPr lang="en-US" sz="1100" b="1" dirty="0">
                <a:solidFill>
                  <a:schemeClr val="accent2"/>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198FF424-02D4-BCAF-53AE-6195888A70A5}"/>
                </a:ext>
              </a:extLst>
            </p:cNvPr>
            <p:cNvSpPr txBox="1"/>
            <p:nvPr/>
          </p:nvSpPr>
          <p:spPr>
            <a:xfrm>
              <a:off x="800022" y="1528098"/>
              <a:ext cx="2064593" cy="268728"/>
            </a:xfrm>
            <a:prstGeom prst="rect">
              <a:avLst/>
            </a:prstGeom>
            <a:noFill/>
          </p:spPr>
          <p:txBody>
            <a:bodyPr wrap="square" rtlCol="0">
              <a:spAutoFit/>
            </a:bodyPr>
            <a:lstStyle/>
            <a:p>
              <a:pPr>
                <a:lnSpc>
                  <a:spcPts val="1520"/>
                </a:lnSpc>
                <a:spcAft>
                  <a:spcPts val="1200"/>
                </a:spcAft>
                <a:buClr>
                  <a:srgbClr val="DD7300"/>
                </a:buClr>
              </a:pPr>
              <a:r>
                <a:rPr lang="en-US" sz="1100" b="1" dirty="0">
                  <a:solidFill>
                    <a:srgbClr val="333F48"/>
                  </a:solidFill>
                  <a:latin typeface="Arial" panose="020B0604020202020204" pitchFamily="34" charset="0"/>
                  <a:cs typeface="Arial" panose="020B0604020202020204" pitchFamily="34" charset="0"/>
                </a:rPr>
                <a:t>GO ORANGE</a:t>
              </a:r>
            </a:p>
          </p:txBody>
        </p:sp>
      </p:grpSp>
    </p:spTree>
    <p:extLst>
      <p:ext uri="{BB962C8B-B14F-4D97-AF65-F5344CB8AC3E}">
        <p14:creationId xmlns:p14="http://schemas.microsoft.com/office/powerpoint/2010/main" val="2642708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87C06A-4C49-9E43-A72F-D6864A1A2C33}"/>
              </a:ext>
            </a:extLst>
          </p:cNvPr>
          <p:cNvSpPr/>
          <p:nvPr/>
        </p:nvSpPr>
        <p:spPr>
          <a:xfrm>
            <a:off x="0" y="0"/>
            <a:ext cx="10058400" cy="6400800"/>
          </a:xfrm>
          <a:prstGeom prst="rect">
            <a:avLst/>
          </a:prstGeom>
          <a:solidFill>
            <a:srgbClr val="DD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Gotham Light" pitchFamily="2" charset="0"/>
            </a:endParaRPr>
          </a:p>
        </p:txBody>
      </p:sp>
      <p:pic>
        <p:nvPicPr>
          <p:cNvPr id="8" name="Picture 7" descr="Logo&#10;&#10;Description automatically generated">
            <a:extLst>
              <a:ext uri="{FF2B5EF4-FFF2-40B4-BE49-F238E27FC236}">
                <a16:creationId xmlns:a16="http://schemas.microsoft.com/office/drawing/2014/main" id="{CBE977D1-6766-4250-841A-3DE6B877C505}"/>
              </a:ext>
            </a:extLst>
          </p:cNvPr>
          <p:cNvPicPr>
            <a:picLocks noChangeAspect="1"/>
          </p:cNvPicPr>
          <p:nvPr/>
        </p:nvPicPr>
        <p:blipFill>
          <a:blip r:embed="rId3"/>
          <a:stretch>
            <a:fillRect/>
          </a:stretch>
        </p:blipFill>
        <p:spPr>
          <a:xfrm>
            <a:off x="4030939" y="2607170"/>
            <a:ext cx="1996522" cy="1186459"/>
          </a:xfrm>
          <a:prstGeom prst="rect">
            <a:avLst/>
          </a:prstGeom>
        </p:spPr>
      </p:pic>
    </p:spTree>
    <p:extLst>
      <p:ext uri="{BB962C8B-B14F-4D97-AF65-F5344CB8AC3E}">
        <p14:creationId xmlns:p14="http://schemas.microsoft.com/office/powerpoint/2010/main" val="403668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A1C802-C424-AD49-9D18-3175D9539D85}"/>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3</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sp>
        <p:nvSpPr>
          <p:cNvPr id="16" name="TextBox 15">
            <a:extLst>
              <a:ext uri="{FF2B5EF4-FFF2-40B4-BE49-F238E27FC236}">
                <a16:creationId xmlns:a16="http://schemas.microsoft.com/office/drawing/2014/main" id="{E1FAF69E-2260-4F4D-9552-8838659EDC7D}"/>
              </a:ext>
            </a:extLst>
          </p:cNvPr>
          <p:cNvSpPr txBox="1"/>
          <p:nvPr/>
        </p:nvSpPr>
        <p:spPr>
          <a:xfrm>
            <a:off x="730255" y="705543"/>
            <a:ext cx="4465200" cy="918585"/>
          </a:xfrm>
          <a:prstGeom prst="rect">
            <a:avLst/>
          </a:prstGeom>
          <a:noFill/>
        </p:spPr>
        <p:txBody>
          <a:bodyPr wrap="square" rtlCol="0">
            <a:spAutoFit/>
          </a:bodyPr>
          <a:lstStyle/>
          <a:p>
            <a:pPr>
              <a:lnSpc>
                <a:spcPts val="3240"/>
              </a:lnSpc>
            </a:pPr>
            <a:r>
              <a:rPr lang="en-US" sz="3200" dirty="0">
                <a:solidFill>
                  <a:srgbClr val="DD7300"/>
                </a:solidFill>
                <a:latin typeface="Arial Black" panose="020B0A04020102020204" pitchFamily="34" charset="0"/>
              </a:rPr>
              <a:t>HUNGER ACTION MONTH</a:t>
            </a:r>
          </a:p>
        </p:txBody>
      </p:sp>
      <p:grpSp>
        <p:nvGrpSpPr>
          <p:cNvPr id="2" name="Group 1">
            <a:extLst>
              <a:ext uri="{FF2B5EF4-FFF2-40B4-BE49-F238E27FC236}">
                <a16:creationId xmlns:a16="http://schemas.microsoft.com/office/drawing/2014/main" id="{C34053A4-1879-C02E-84CD-B017751F3353}"/>
              </a:ext>
            </a:extLst>
          </p:cNvPr>
          <p:cNvGrpSpPr/>
          <p:nvPr/>
        </p:nvGrpSpPr>
        <p:grpSpPr>
          <a:xfrm>
            <a:off x="730254" y="1952828"/>
            <a:ext cx="7828530" cy="3426445"/>
            <a:chOff x="730254" y="1788236"/>
            <a:chExt cx="7828530" cy="3426445"/>
          </a:xfrm>
        </p:grpSpPr>
        <p:sp>
          <p:nvSpPr>
            <p:cNvPr id="11" name="TextBox 10">
              <a:extLst>
                <a:ext uri="{FF2B5EF4-FFF2-40B4-BE49-F238E27FC236}">
                  <a16:creationId xmlns:a16="http://schemas.microsoft.com/office/drawing/2014/main" id="{CCA55310-3CA2-354C-A545-3CB3C9E5EB6F}"/>
                </a:ext>
              </a:extLst>
            </p:cNvPr>
            <p:cNvSpPr txBox="1"/>
            <p:nvPr/>
          </p:nvSpPr>
          <p:spPr>
            <a:xfrm>
              <a:off x="736553" y="1788236"/>
              <a:ext cx="7822231" cy="1246495"/>
            </a:xfrm>
            <a:prstGeom prst="rect">
              <a:avLst/>
            </a:prstGeom>
            <a:noFill/>
          </p:spPr>
          <p:txBody>
            <a:bodyPr wrap="square" rtlCol="0">
              <a:spAutoFit/>
            </a:bodyPr>
            <a:lstStyle/>
            <a:p>
              <a:pPr>
                <a:lnSpc>
                  <a:spcPts val="1840"/>
                </a:lnSpc>
              </a:pPr>
              <a:r>
                <a:rPr lang="en-US" sz="1600" b="1" dirty="0">
                  <a:solidFill>
                    <a:srgbClr val="DD7300"/>
                  </a:solidFill>
                  <a:latin typeface="Arial" panose="020B0604020202020204" pitchFamily="34" charset="0"/>
                  <a:cs typeface="Arial" panose="020B0604020202020204" pitchFamily="34" charset="0"/>
                </a:rPr>
                <a:t>What is Hunger Action Month?</a:t>
              </a:r>
            </a:p>
            <a:p>
              <a:pPr>
                <a:lnSpc>
                  <a:spcPts val="1840"/>
                </a:lnSpc>
              </a:pPr>
              <a:r>
                <a:rPr lang="en-US" sz="1600" dirty="0">
                  <a:solidFill>
                    <a:schemeClr val="tx1">
                      <a:lumMod val="65000"/>
                      <a:lumOff val="35000"/>
                    </a:schemeClr>
                  </a:solidFill>
                  <a:latin typeface="Arial" panose="020B0604020202020204" pitchFamily="34" charset="0"/>
                  <a:cs typeface="Arial" panose="020B0604020202020204" pitchFamily="34" charset="0"/>
                </a:rPr>
                <a:t>September is Hunger Action Month — the Feeding America network’s annual nationwide campaign designed to inspire people to take action and raise awareness of hunger in the United States. You can help engage your community by leveraging the materials, ideas, and resources throughout this toolkit. ​</a:t>
              </a:r>
            </a:p>
          </p:txBody>
        </p:sp>
        <p:sp>
          <p:nvSpPr>
            <p:cNvPr id="13" name="TextBox 12">
              <a:extLst>
                <a:ext uri="{FF2B5EF4-FFF2-40B4-BE49-F238E27FC236}">
                  <a16:creationId xmlns:a16="http://schemas.microsoft.com/office/drawing/2014/main" id="{0F137695-282F-4F4C-BEB1-5A2E2EFE7CA4}"/>
                </a:ext>
              </a:extLst>
            </p:cNvPr>
            <p:cNvSpPr txBox="1"/>
            <p:nvPr/>
          </p:nvSpPr>
          <p:spPr>
            <a:xfrm>
              <a:off x="736553" y="3224459"/>
              <a:ext cx="7822231" cy="784830"/>
            </a:xfrm>
            <a:prstGeom prst="rect">
              <a:avLst/>
            </a:prstGeom>
            <a:noFill/>
          </p:spPr>
          <p:txBody>
            <a:bodyPr wrap="square" rtlCol="0">
              <a:spAutoFit/>
            </a:bodyPr>
            <a:lstStyle/>
            <a:p>
              <a:pPr>
                <a:lnSpc>
                  <a:spcPts val="1840"/>
                </a:lnSpc>
              </a:pPr>
              <a:r>
                <a:rPr lang="en-US" sz="1600" b="1" dirty="0">
                  <a:solidFill>
                    <a:srgbClr val="DD7300"/>
                  </a:solidFill>
                  <a:latin typeface="Arial" panose="020B0604020202020204" pitchFamily="34" charset="0"/>
                  <a:cs typeface="Arial" panose="020B0604020202020204" pitchFamily="34" charset="0"/>
                </a:rPr>
                <a:t>What is Hunger Action Day?</a:t>
              </a:r>
            </a:p>
            <a:p>
              <a:pPr>
                <a:lnSpc>
                  <a:spcPts val="1840"/>
                </a:lnSpc>
              </a:pPr>
              <a:r>
                <a:rPr lang="en-US" sz="1600" b="1" dirty="0">
                  <a:solidFill>
                    <a:schemeClr val="tx1">
                      <a:lumMod val="65000"/>
                      <a:lumOff val="35000"/>
                    </a:schemeClr>
                  </a:solidFill>
                  <a:latin typeface="Arial" panose="020B0604020202020204" pitchFamily="34" charset="0"/>
                  <a:cs typeface="Arial" panose="020B0604020202020204" pitchFamily="34" charset="0"/>
                </a:rPr>
                <a:t>September 23</a:t>
              </a:r>
              <a:r>
                <a:rPr lang="en-US" sz="1600" b="1" baseline="30000" dirty="0">
                  <a:solidFill>
                    <a:schemeClr val="tx1">
                      <a:lumMod val="65000"/>
                      <a:lumOff val="35000"/>
                    </a:schemeClr>
                  </a:solidFill>
                  <a:latin typeface="Arial" panose="020B0604020202020204" pitchFamily="34" charset="0"/>
                  <a:cs typeface="Arial" panose="020B0604020202020204" pitchFamily="34" charset="0"/>
                </a:rPr>
                <a:t>rd</a:t>
              </a:r>
              <a:r>
                <a:rPr lang="en-US" sz="1600" b="1" dirty="0">
                  <a:solidFill>
                    <a:schemeClr val="tx1">
                      <a:lumMod val="65000"/>
                      <a:lumOff val="35000"/>
                    </a:schemeClr>
                  </a:solidFill>
                  <a:latin typeface="Arial" panose="020B0604020202020204" pitchFamily="34" charset="0"/>
                  <a:cs typeface="Arial" panose="020B0604020202020204" pitchFamily="34" charset="0"/>
                </a:rPr>
                <a:t> </a:t>
              </a:r>
              <a:r>
                <a:rPr lang="en-US" sz="1600" dirty="0">
                  <a:solidFill>
                    <a:schemeClr val="tx1">
                      <a:lumMod val="65000"/>
                      <a:lumOff val="35000"/>
                    </a:schemeClr>
                  </a:solidFill>
                  <a:latin typeface="Arial" panose="020B0604020202020204" pitchFamily="34" charset="0"/>
                  <a:cs typeface="Arial" panose="020B0604020202020204" pitchFamily="34" charset="0"/>
                </a:rPr>
                <a:t>is Hunger Action Day — a day where collective efforts across the country are focused for greater impact. </a:t>
              </a:r>
            </a:p>
          </p:txBody>
        </p:sp>
        <p:sp>
          <p:nvSpPr>
            <p:cNvPr id="14" name="TextBox 13">
              <a:extLst>
                <a:ext uri="{FF2B5EF4-FFF2-40B4-BE49-F238E27FC236}">
                  <a16:creationId xmlns:a16="http://schemas.microsoft.com/office/drawing/2014/main" id="{3CF6AD49-6E43-834C-A818-8DAEEC3E5707}"/>
                </a:ext>
              </a:extLst>
            </p:cNvPr>
            <p:cNvSpPr txBox="1"/>
            <p:nvPr/>
          </p:nvSpPr>
          <p:spPr>
            <a:xfrm>
              <a:off x="730254" y="4199018"/>
              <a:ext cx="7828530" cy="1015663"/>
            </a:xfrm>
            <a:prstGeom prst="rect">
              <a:avLst/>
            </a:prstGeom>
            <a:noFill/>
          </p:spPr>
          <p:txBody>
            <a:bodyPr wrap="square" rtlCol="0">
              <a:spAutoFit/>
            </a:bodyPr>
            <a:lstStyle/>
            <a:p>
              <a:pPr>
                <a:lnSpc>
                  <a:spcPts val="1840"/>
                </a:lnSpc>
              </a:pPr>
              <a:r>
                <a:rPr lang="en-US" sz="1600" b="1" dirty="0">
                  <a:solidFill>
                    <a:srgbClr val="DD7300"/>
                  </a:solidFill>
                  <a:latin typeface="Arial" panose="020B0604020202020204" pitchFamily="34" charset="0"/>
                  <a:cs typeface="Arial" panose="020B0604020202020204" pitchFamily="34" charset="0"/>
                </a:rPr>
                <a:t>Go Orange</a:t>
              </a:r>
            </a:p>
            <a:p>
              <a:pPr>
                <a:lnSpc>
                  <a:spcPts val="1840"/>
                </a:lnSpc>
              </a:pPr>
              <a:r>
                <a:rPr lang="en-US" sz="1600" dirty="0">
                  <a:solidFill>
                    <a:schemeClr val="tx1">
                      <a:lumMod val="65000"/>
                      <a:lumOff val="35000"/>
                    </a:schemeClr>
                  </a:solidFill>
                  <a:latin typeface="Arial" panose="020B0604020202020204" pitchFamily="34" charset="0"/>
                  <a:cs typeface="Arial" panose="020B0604020202020204" pitchFamily="34" charset="0"/>
                </a:rPr>
                <a:t>Orange is the color of hunger relief. During Hunger Action Month we join together by wearing orange, turning our city landmarks orange, and raising our voices all across the country on behalf of the millions of people facing hunger in America.</a:t>
              </a:r>
            </a:p>
          </p:txBody>
        </p:sp>
      </p:grpSp>
      <p:pic>
        <p:nvPicPr>
          <p:cNvPr id="15" name="Picture 14" descr="Logo&#10;&#10;Description automatically generated">
            <a:extLst>
              <a:ext uri="{FF2B5EF4-FFF2-40B4-BE49-F238E27FC236}">
                <a16:creationId xmlns:a16="http://schemas.microsoft.com/office/drawing/2014/main" id="{08CA36D7-D06D-4766-AB67-D2CD1C909AF1}"/>
              </a:ext>
            </a:extLst>
          </p:cNvPr>
          <p:cNvPicPr>
            <a:picLocks noChangeAspect="1"/>
          </p:cNvPicPr>
          <p:nvPr/>
        </p:nvPicPr>
        <p:blipFill>
          <a:blip r:embed="rId3"/>
          <a:stretch>
            <a:fillRect/>
          </a:stretch>
        </p:blipFill>
        <p:spPr>
          <a:xfrm>
            <a:off x="8645580" y="5512202"/>
            <a:ext cx="1026772" cy="610173"/>
          </a:xfrm>
          <a:prstGeom prst="rect">
            <a:avLst/>
          </a:prstGeom>
        </p:spPr>
      </p:pic>
    </p:spTree>
    <p:extLst>
      <p:ext uri="{BB962C8B-B14F-4D97-AF65-F5344CB8AC3E}">
        <p14:creationId xmlns:p14="http://schemas.microsoft.com/office/powerpoint/2010/main" val="165865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A1C802-C424-AD49-9D18-3175D9539D85}"/>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4</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sp>
        <p:nvSpPr>
          <p:cNvPr id="16" name="TextBox 15">
            <a:extLst>
              <a:ext uri="{FF2B5EF4-FFF2-40B4-BE49-F238E27FC236}">
                <a16:creationId xmlns:a16="http://schemas.microsoft.com/office/drawing/2014/main" id="{E1FAF69E-2260-4F4D-9552-8838659EDC7D}"/>
              </a:ext>
            </a:extLst>
          </p:cNvPr>
          <p:cNvSpPr txBox="1"/>
          <p:nvPr/>
        </p:nvSpPr>
        <p:spPr>
          <a:xfrm>
            <a:off x="730255" y="705543"/>
            <a:ext cx="4465200" cy="918585"/>
          </a:xfrm>
          <a:prstGeom prst="rect">
            <a:avLst/>
          </a:prstGeom>
          <a:noFill/>
        </p:spPr>
        <p:txBody>
          <a:bodyPr wrap="square" rtlCol="0">
            <a:spAutoFit/>
          </a:bodyPr>
          <a:lstStyle/>
          <a:p>
            <a:pPr>
              <a:lnSpc>
                <a:spcPts val="3240"/>
              </a:lnSpc>
            </a:pPr>
            <a:r>
              <a:rPr lang="en-US" sz="3200">
                <a:solidFill>
                  <a:srgbClr val="DD7300"/>
                </a:solidFill>
                <a:latin typeface="Arial Black" panose="020B0A04020102020204" pitchFamily="34" charset="0"/>
              </a:rPr>
              <a:t>HUNGER ACTION MONTH LOGOS</a:t>
            </a:r>
          </a:p>
        </p:txBody>
      </p:sp>
      <p:pic>
        <p:nvPicPr>
          <p:cNvPr id="15" name="Picture 14" descr="Logo&#10;&#10;Description automatically generated">
            <a:extLst>
              <a:ext uri="{FF2B5EF4-FFF2-40B4-BE49-F238E27FC236}">
                <a16:creationId xmlns:a16="http://schemas.microsoft.com/office/drawing/2014/main" id="{08CA36D7-D06D-4766-AB67-D2CD1C909AF1}"/>
              </a:ext>
            </a:extLst>
          </p:cNvPr>
          <p:cNvPicPr>
            <a:picLocks noChangeAspect="1"/>
          </p:cNvPicPr>
          <p:nvPr/>
        </p:nvPicPr>
        <p:blipFill>
          <a:blip r:embed="rId3"/>
          <a:stretch>
            <a:fillRect/>
          </a:stretch>
        </p:blipFill>
        <p:spPr>
          <a:xfrm>
            <a:off x="8645580" y="5512202"/>
            <a:ext cx="1026772" cy="610173"/>
          </a:xfrm>
          <a:prstGeom prst="rect">
            <a:avLst/>
          </a:prstGeom>
        </p:spPr>
      </p:pic>
      <p:grpSp>
        <p:nvGrpSpPr>
          <p:cNvPr id="3" name="Group 2">
            <a:extLst>
              <a:ext uri="{FF2B5EF4-FFF2-40B4-BE49-F238E27FC236}">
                <a16:creationId xmlns:a16="http://schemas.microsoft.com/office/drawing/2014/main" id="{01C4B718-C788-AC5C-DAC8-B4A871CCEC1A}"/>
              </a:ext>
            </a:extLst>
          </p:cNvPr>
          <p:cNvGrpSpPr/>
          <p:nvPr/>
        </p:nvGrpSpPr>
        <p:grpSpPr>
          <a:xfrm>
            <a:off x="803786" y="2209772"/>
            <a:ext cx="4656392" cy="704527"/>
            <a:chOff x="730255" y="2265640"/>
            <a:chExt cx="4656392" cy="704527"/>
          </a:xfrm>
        </p:grpSpPr>
        <p:sp>
          <p:nvSpPr>
            <p:cNvPr id="20" name="TextBox 19">
              <a:extLst>
                <a:ext uri="{FF2B5EF4-FFF2-40B4-BE49-F238E27FC236}">
                  <a16:creationId xmlns:a16="http://schemas.microsoft.com/office/drawing/2014/main" id="{E6D6045C-98B9-534E-9C68-1637F5338C09}"/>
                </a:ext>
              </a:extLst>
            </p:cNvPr>
            <p:cNvSpPr txBox="1"/>
            <p:nvPr/>
          </p:nvSpPr>
          <p:spPr>
            <a:xfrm>
              <a:off x="730255" y="2265640"/>
              <a:ext cx="1428775" cy="341354"/>
            </a:xfrm>
            <a:prstGeom prst="rect">
              <a:avLst/>
            </a:prstGeom>
            <a:noFill/>
          </p:spPr>
          <p:txBody>
            <a:bodyPr wrap="square" rtlCol="0">
              <a:spAutoFit/>
            </a:bodyPr>
            <a:lstStyle/>
            <a:p>
              <a:pPr>
                <a:lnSpc>
                  <a:spcPts val="2220"/>
                </a:lnSpc>
              </a:pPr>
              <a:r>
                <a:rPr lang="en-US" sz="1200" b="1" i="1" dirty="0">
                  <a:solidFill>
                    <a:schemeClr val="bg1">
                      <a:lumMod val="50000"/>
                    </a:schemeClr>
                  </a:solidFill>
                  <a:latin typeface="Arial" panose="020B0604020202020204" pitchFamily="34" charset="0"/>
                  <a:cs typeface="Arial" panose="020B0604020202020204" pitchFamily="34" charset="0"/>
                </a:rPr>
                <a:t>Horizontal Logo</a:t>
              </a:r>
            </a:p>
          </p:txBody>
        </p:sp>
        <p:pic>
          <p:nvPicPr>
            <p:cNvPr id="6" name="Picture 5">
              <a:extLst>
                <a:ext uri="{FF2B5EF4-FFF2-40B4-BE49-F238E27FC236}">
                  <a16:creationId xmlns:a16="http://schemas.microsoft.com/office/drawing/2014/main" id="{4CF3B315-208D-459B-A658-0DCB1099AA01}"/>
                </a:ext>
              </a:extLst>
            </p:cNvPr>
            <p:cNvPicPr>
              <a:picLocks noChangeAspect="1"/>
            </p:cNvPicPr>
            <p:nvPr/>
          </p:nvPicPr>
          <p:blipFill>
            <a:blip r:embed="rId4"/>
            <a:stretch>
              <a:fillRect/>
            </a:stretch>
          </p:blipFill>
          <p:spPr>
            <a:xfrm>
              <a:off x="834434" y="2485846"/>
              <a:ext cx="4552213" cy="484321"/>
            </a:xfrm>
            <a:prstGeom prst="rect">
              <a:avLst/>
            </a:prstGeom>
          </p:spPr>
        </p:pic>
      </p:grpSp>
      <p:grpSp>
        <p:nvGrpSpPr>
          <p:cNvPr id="5" name="Group 4">
            <a:extLst>
              <a:ext uri="{FF2B5EF4-FFF2-40B4-BE49-F238E27FC236}">
                <a16:creationId xmlns:a16="http://schemas.microsoft.com/office/drawing/2014/main" id="{C059289A-5B8C-F6D2-B9D0-BC014FF1B673}"/>
              </a:ext>
            </a:extLst>
          </p:cNvPr>
          <p:cNvGrpSpPr/>
          <p:nvPr/>
        </p:nvGrpSpPr>
        <p:grpSpPr>
          <a:xfrm>
            <a:off x="811924" y="3314922"/>
            <a:ext cx="1414254" cy="1767679"/>
            <a:chOff x="730256" y="3406863"/>
            <a:chExt cx="1414254" cy="1767679"/>
          </a:xfrm>
        </p:grpSpPr>
        <p:sp>
          <p:nvSpPr>
            <p:cNvPr id="21" name="TextBox 20">
              <a:extLst>
                <a:ext uri="{FF2B5EF4-FFF2-40B4-BE49-F238E27FC236}">
                  <a16:creationId xmlns:a16="http://schemas.microsoft.com/office/drawing/2014/main" id="{34CE80A3-8C13-DD44-B7F2-BF9D0EC1B738}"/>
                </a:ext>
              </a:extLst>
            </p:cNvPr>
            <p:cNvSpPr txBox="1"/>
            <p:nvPr/>
          </p:nvSpPr>
          <p:spPr>
            <a:xfrm>
              <a:off x="730256" y="3406863"/>
              <a:ext cx="1414254" cy="339452"/>
            </a:xfrm>
            <a:prstGeom prst="rect">
              <a:avLst/>
            </a:prstGeom>
            <a:noFill/>
          </p:spPr>
          <p:txBody>
            <a:bodyPr wrap="square" rtlCol="0">
              <a:spAutoFit/>
            </a:bodyPr>
            <a:lstStyle/>
            <a:p>
              <a:pPr>
                <a:lnSpc>
                  <a:spcPts val="2220"/>
                </a:lnSpc>
              </a:pPr>
              <a:r>
                <a:rPr lang="en-US" sz="1200" b="1" i="1">
                  <a:solidFill>
                    <a:schemeClr val="bg1">
                      <a:lumMod val="50000"/>
                    </a:schemeClr>
                  </a:solidFill>
                  <a:latin typeface="Arial" panose="020B0604020202020204" pitchFamily="34" charset="0"/>
                  <a:cs typeface="Arial" panose="020B0604020202020204" pitchFamily="34" charset="0"/>
                </a:rPr>
                <a:t>Vertical Logo</a:t>
              </a:r>
            </a:p>
          </p:txBody>
        </p:sp>
        <p:pic>
          <p:nvPicPr>
            <p:cNvPr id="10" name="Picture 9" descr="A picture containing text, bottle&#10;&#10;Description automatically generated">
              <a:extLst>
                <a:ext uri="{FF2B5EF4-FFF2-40B4-BE49-F238E27FC236}">
                  <a16:creationId xmlns:a16="http://schemas.microsoft.com/office/drawing/2014/main" id="{5EDF9EC3-EFAA-499E-81A8-23F6D602D49B}"/>
                </a:ext>
              </a:extLst>
            </p:cNvPr>
            <p:cNvPicPr>
              <a:picLocks noChangeAspect="1"/>
            </p:cNvPicPr>
            <p:nvPr/>
          </p:nvPicPr>
          <p:blipFill>
            <a:blip r:embed="rId5"/>
            <a:stretch>
              <a:fillRect/>
            </a:stretch>
          </p:blipFill>
          <p:spPr>
            <a:xfrm>
              <a:off x="834434" y="3767445"/>
              <a:ext cx="1188993" cy="1407097"/>
            </a:xfrm>
            <a:prstGeom prst="rect">
              <a:avLst/>
            </a:prstGeom>
          </p:spPr>
        </p:pic>
      </p:grpSp>
      <p:sp>
        <p:nvSpPr>
          <p:cNvPr id="13" name="TextBox 12">
            <a:extLst>
              <a:ext uri="{FF2B5EF4-FFF2-40B4-BE49-F238E27FC236}">
                <a16:creationId xmlns:a16="http://schemas.microsoft.com/office/drawing/2014/main" id="{A54D9514-AF2E-797F-F6DF-24DE6CA5BDBA}"/>
              </a:ext>
            </a:extLst>
          </p:cNvPr>
          <p:cNvSpPr txBox="1"/>
          <p:nvPr/>
        </p:nvSpPr>
        <p:spPr>
          <a:xfrm>
            <a:off x="7273219" y="3200400"/>
            <a:ext cx="1607497" cy="339452"/>
          </a:xfrm>
          <a:prstGeom prst="rect">
            <a:avLst/>
          </a:prstGeom>
          <a:noFill/>
        </p:spPr>
        <p:txBody>
          <a:bodyPr wrap="square" rtlCol="0">
            <a:spAutoFit/>
          </a:bodyPr>
          <a:lstStyle/>
          <a:p>
            <a:pPr algn="ctr">
              <a:lnSpc>
                <a:spcPts val="2020"/>
              </a:lnSpc>
              <a:spcAft>
                <a:spcPts val="600"/>
              </a:spcAft>
            </a:pPr>
            <a:r>
              <a:rPr lang="en-US" sz="1600" b="1" dirty="0">
                <a:solidFill>
                  <a:srgbClr val="DD74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LINK</a:t>
            </a:r>
            <a:r>
              <a:rPr lang="en-US" sz="1600" dirty="0">
                <a:solidFill>
                  <a:schemeClr val="tx1">
                    <a:lumMod val="65000"/>
                    <a:lumOff val="35000"/>
                  </a:schemeClr>
                </a:solidFill>
                <a:latin typeface="Arial" panose="020B0604020202020204" pitchFamily="34" charset="0"/>
                <a:cs typeface="Arial" panose="020B0604020202020204" pitchFamily="34" charset="0"/>
              </a:rPr>
              <a:t> to files</a:t>
            </a:r>
          </a:p>
        </p:txBody>
      </p:sp>
      <p:cxnSp>
        <p:nvCxnSpPr>
          <p:cNvPr id="4" name="Straight Connector 3">
            <a:extLst>
              <a:ext uri="{FF2B5EF4-FFF2-40B4-BE49-F238E27FC236}">
                <a16:creationId xmlns:a16="http://schemas.microsoft.com/office/drawing/2014/main" id="{4DF5C291-9302-C43D-ACEE-FD523638EBED}"/>
              </a:ext>
            </a:extLst>
          </p:cNvPr>
          <p:cNvCxnSpPr/>
          <p:nvPr/>
        </p:nvCxnSpPr>
        <p:spPr>
          <a:xfrm>
            <a:off x="6501384" y="2380449"/>
            <a:ext cx="0" cy="252073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76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A1C802-C424-AD49-9D18-3175D9539D85}"/>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5</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sp>
        <p:nvSpPr>
          <p:cNvPr id="16" name="TextBox 15">
            <a:extLst>
              <a:ext uri="{FF2B5EF4-FFF2-40B4-BE49-F238E27FC236}">
                <a16:creationId xmlns:a16="http://schemas.microsoft.com/office/drawing/2014/main" id="{E1FAF69E-2260-4F4D-9552-8838659EDC7D}"/>
              </a:ext>
            </a:extLst>
          </p:cNvPr>
          <p:cNvSpPr txBox="1"/>
          <p:nvPr/>
        </p:nvSpPr>
        <p:spPr>
          <a:xfrm>
            <a:off x="679715" y="573658"/>
            <a:ext cx="5593278" cy="502702"/>
          </a:xfrm>
          <a:prstGeom prst="rect">
            <a:avLst/>
          </a:prstGeom>
          <a:noFill/>
        </p:spPr>
        <p:txBody>
          <a:bodyPr wrap="square" rtlCol="0">
            <a:spAutoFit/>
          </a:bodyPr>
          <a:lstStyle/>
          <a:p>
            <a:pPr>
              <a:lnSpc>
                <a:spcPts val="3240"/>
              </a:lnSpc>
            </a:pPr>
            <a:r>
              <a:rPr lang="en-US" sz="3200" b="1">
                <a:solidFill>
                  <a:srgbClr val="DD7300"/>
                </a:solidFill>
                <a:latin typeface="Gotham Bold" pitchFamily="50" charset="0"/>
              </a:rPr>
              <a:t>2022 </a:t>
            </a:r>
            <a:r>
              <a:rPr lang="en-US" sz="3200">
                <a:solidFill>
                  <a:srgbClr val="DD7300"/>
                </a:solidFill>
                <a:latin typeface="Arial Black" panose="020B0A04020102020204" pitchFamily="34" charset="0"/>
              </a:rPr>
              <a:t>CAMPAIGN</a:t>
            </a:r>
          </a:p>
        </p:txBody>
      </p:sp>
      <p:sp>
        <p:nvSpPr>
          <p:cNvPr id="13" name="TextBox 12">
            <a:extLst>
              <a:ext uri="{FF2B5EF4-FFF2-40B4-BE49-F238E27FC236}">
                <a16:creationId xmlns:a16="http://schemas.microsoft.com/office/drawing/2014/main" id="{A9270F2D-C7FB-0D43-B9A7-EE7262717A64}"/>
              </a:ext>
            </a:extLst>
          </p:cNvPr>
          <p:cNvSpPr txBox="1"/>
          <p:nvPr/>
        </p:nvSpPr>
        <p:spPr>
          <a:xfrm>
            <a:off x="679715" y="1135024"/>
            <a:ext cx="5757545" cy="4692118"/>
          </a:xfrm>
          <a:prstGeom prst="rect">
            <a:avLst/>
          </a:prstGeom>
          <a:noFill/>
        </p:spPr>
        <p:txBody>
          <a:bodyPr wrap="square" lIns="91440" tIns="45720" rIns="91440" bIns="45720" rtlCol="0" anchor="t">
            <a:spAutoFit/>
          </a:bodyPr>
          <a:lstStyle/>
          <a:p>
            <a:pPr>
              <a:lnSpc>
                <a:spcPts val="1820"/>
              </a:lnSpc>
              <a:spcAft>
                <a:spcPts val="600"/>
              </a:spcAft>
            </a:pPr>
            <a:r>
              <a:rPr lang="en-US" sz="1400" b="1" dirty="0">
                <a:solidFill>
                  <a:srgbClr val="DE7C00"/>
                </a:solidFill>
                <a:latin typeface="Arial"/>
                <a:cs typeface="Arial"/>
              </a:rPr>
              <a:t>Food shouldn’t be an impossible choice.  </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nSpc>
                <a:spcPts val="1820"/>
              </a:lnSpc>
              <a:spcAft>
                <a:spcPts val="600"/>
              </a:spcAft>
            </a:pPr>
            <a:r>
              <a:rPr lang="en-US" sz="1400" dirty="0">
                <a:solidFill>
                  <a:schemeClr val="tx1">
                    <a:lumMod val="65000"/>
                    <a:lumOff val="35000"/>
                  </a:schemeClr>
                </a:solidFill>
                <a:latin typeface="Arial"/>
                <a:cs typeface="Arial"/>
              </a:rPr>
              <a:t>We know hunger exists in every community in the U.S. We also know rural communities and communities of color are disproportionately impacted by economic instability—like the soaring inflation rate that is the highest it's been in 40 years. Neighbors who have already been working to overcome the hardships wrought by the effects of the pandemic, are now faced with a 10% increase to buy groceries for their family. When difficult times hit, food can be the first thing people forego to make ends meet.</a:t>
            </a:r>
          </a:p>
          <a:p>
            <a:pPr>
              <a:lnSpc>
                <a:spcPts val="1820"/>
              </a:lnSpc>
              <a:spcAft>
                <a:spcPts val="600"/>
              </a:spcAft>
            </a:pPr>
            <a:r>
              <a:rPr lang="en-US" sz="1400" dirty="0">
                <a:solidFill>
                  <a:schemeClr val="tx1">
                    <a:lumMod val="65000"/>
                    <a:lumOff val="35000"/>
                  </a:schemeClr>
                </a:solidFill>
                <a:latin typeface="Arial"/>
                <a:cs typeface="Arial"/>
              </a:rPr>
              <a:t>For many, a daily meal is a simple choice of what to eat. But for people facing hunger, a daily meal poses a very different type of choice. It's often an impossible choice between food and other crucial needs, such as electricity, childcare or medicine. </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nSpc>
                <a:spcPts val="1820"/>
              </a:lnSpc>
              <a:spcAft>
                <a:spcPts val="600"/>
              </a:spcAft>
            </a:pPr>
            <a:r>
              <a:rPr lang="en-US" sz="1400" dirty="0">
                <a:solidFill>
                  <a:schemeClr val="tx1">
                    <a:lumMod val="65000"/>
                    <a:lumOff val="35000"/>
                  </a:schemeClr>
                </a:solidFill>
                <a:latin typeface="Arial"/>
                <a:cs typeface="Arial"/>
              </a:rPr>
              <a:t>This year's Hunger Action Month campaign creates empathy with this issue by presenting the impossible choices of hunger with thought-provoking visual metaphors that prime our audience to expect food, but then reveal the impossible choices instead. Medical papers pop out of a toaster; light bulbs sit in an egg carton; a steaming breakfast is made of kids' building blocks. </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8E862393-89BE-4B9E-AB63-4D422A01937E}"/>
              </a:ext>
            </a:extLst>
          </p:cNvPr>
          <p:cNvPicPr>
            <a:picLocks noChangeAspect="1"/>
          </p:cNvPicPr>
          <p:nvPr/>
        </p:nvPicPr>
        <p:blipFill>
          <a:blip r:embed="rId3"/>
          <a:stretch>
            <a:fillRect/>
          </a:stretch>
        </p:blipFill>
        <p:spPr>
          <a:xfrm>
            <a:off x="8671095" y="5602778"/>
            <a:ext cx="1051962" cy="625142"/>
          </a:xfrm>
          <a:prstGeom prst="rect">
            <a:avLst/>
          </a:prstGeom>
        </p:spPr>
      </p:pic>
      <p:grpSp>
        <p:nvGrpSpPr>
          <p:cNvPr id="2" name="Group 1">
            <a:extLst>
              <a:ext uri="{FF2B5EF4-FFF2-40B4-BE49-F238E27FC236}">
                <a16:creationId xmlns:a16="http://schemas.microsoft.com/office/drawing/2014/main" id="{DB10623D-163D-F4DF-175C-8E46A5168188}"/>
              </a:ext>
            </a:extLst>
          </p:cNvPr>
          <p:cNvGrpSpPr/>
          <p:nvPr/>
        </p:nvGrpSpPr>
        <p:grpSpPr>
          <a:xfrm>
            <a:off x="6945900" y="0"/>
            <a:ext cx="3112499" cy="6400800"/>
            <a:chOff x="6945900" y="0"/>
            <a:chExt cx="3112499" cy="6400800"/>
          </a:xfrm>
        </p:grpSpPr>
        <p:sp>
          <p:nvSpPr>
            <p:cNvPr id="14" name="Rectangle 13">
              <a:extLst>
                <a:ext uri="{FF2B5EF4-FFF2-40B4-BE49-F238E27FC236}">
                  <a16:creationId xmlns:a16="http://schemas.microsoft.com/office/drawing/2014/main" id="{3DD051EE-607E-BA4F-9814-7423B99D1418}"/>
                </a:ext>
              </a:extLst>
            </p:cNvPr>
            <p:cNvSpPr/>
            <p:nvPr/>
          </p:nvSpPr>
          <p:spPr>
            <a:xfrm>
              <a:off x="6945900" y="0"/>
              <a:ext cx="3112499" cy="6400800"/>
            </a:xfrm>
            <a:prstGeom prst="rect">
              <a:avLst/>
            </a:prstGeom>
            <a:solidFill>
              <a:srgbClr val="DD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A4D7A38-DBCD-41AC-BC80-8DFF2FE09680}"/>
                </a:ext>
              </a:extLst>
            </p:cNvPr>
            <p:cNvPicPr>
              <a:picLocks noChangeAspect="1"/>
            </p:cNvPicPr>
            <p:nvPr/>
          </p:nvPicPr>
          <p:blipFill>
            <a:blip r:embed="rId4"/>
            <a:stretch>
              <a:fillRect/>
            </a:stretch>
          </p:blipFill>
          <p:spPr>
            <a:xfrm>
              <a:off x="7214555" y="2278360"/>
              <a:ext cx="2689538" cy="1748256"/>
            </a:xfrm>
            <a:prstGeom prst="rect">
              <a:avLst/>
            </a:prstGeom>
          </p:spPr>
        </p:pic>
      </p:grpSp>
    </p:spTree>
    <p:extLst>
      <p:ext uri="{BB962C8B-B14F-4D97-AF65-F5344CB8AC3E}">
        <p14:creationId xmlns:p14="http://schemas.microsoft.com/office/powerpoint/2010/main" val="1019518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A1C802-C424-AD49-9D18-3175D9539D85}"/>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6</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sp>
        <p:nvSpPr>
          <p:cNvPr id="16" name="TextBox 15">
            <a:extLst>
              <a:ext uri="{FF2B5EF4-FFF2-40B4-BE49-F238E27FC236}">
                <a16:creationId xmlns:a16="http://schemas.microsoft.com/office/drawing/2014/main" id="{E1FAF69E-2260-4F4D-9552-8838659EDC7D}"/>
              </a:ext>
            </a:extLst>
          </p:cNvPr>
          <p:cNvSpPr txBox="1"/>
          <p:nvPr/>
        </p:nvSpPr>
        <p:spPr>
          <a:xfrm>
            <a:off x="538231" y="600772"/>
            <a:ext cx="5593278" cy="508216"/>
          </a:xfrm>
          <a:prstGeom prst="rect">
            <a:avLst/>
          </a:prstGeom>
          <a:noFill/>
        </p:spPr>
        <p:txBody>
          <a:bodyPr wrap="square" rtlCol="0">
            <a:spAutoFit/>
          </a:bodyPr>
          <a:lstStyle/>
          <a:p>
            <a:pPr>
              <a:lnSpc>
                <a:spcPts val="3240"/>
              </a:lnSpc>
            </a:pPr>
            <a:r>
              <a:rPr lang="en-US" sz="3200" dirty="0">
                <a:solidFill>
                  <a:srgbClr val="DD7300"/>
                </a:solidFill>
                <a:latin typeface="Arial Black" panose="020B0A04020102020204" pitchFamily="34" charset="0"/>
              </a:rPr>
              <a:t>KEY MESSAGES</a:t>
            </a:r>
          </a:p>
        </p:txBody>
      </p:sp>
      <p:pic>
        <p:nvPicPr>
          <p:cNvPr id="28" name="Picture 27" descr="Logo&#10;&#10;Description automatically generated">
            <a:extLst>
              <a:ext uri="{FF2B5EF4-FFF2-40B4-BE49-F238E27FC236}">
                <a16:creationId xmlns:a16="http://schemas.microsoft.com/office/drawing/2014/main" id="{239F12FF-063F-407D-A5AF-CED4A44C00BF}"/>
              </a:ext>
            </a:extLst>
          </p:cNvPr>
          <p:cNvPicPr>
            <a:picLocks noChangeAspect="1"/>
          </p:cNvPicPr>
          <p:nvPr/>
        </p:nvPicPr>
        <p:blipFill>
          <a:blip r:embed="rId3"/>
          <a:stretch>
            <a:fillRect/>
          </a:stretch>
        </p:blipFill>
        <p:spPr>
          <a:xfrm>
            <a:off x="9134977" y="5854435"/>
            <a:ext cx="825430" cy="490523"/>
          </a:xfrm>
          <a:prstGeom prst="rect">
            <a:avLst/>
          </a:prstGeom>
        </p:spPr>
      </p:pic>
      <p:grpSp>
        <p:nvGrpSpPr>
          <p:cNvPr id="2" name="Group 1">
            <a:extLst>
              <a:ext uri="{FF2B5EF4-FFF2-40B4-BE49-F238E27FC236}">
                <a16:creationId xmlns:a16="http://schemas.microsoft.com/office/drawing/2014/main" id="{6E9C9FCA-FB39-85BD-D7D5-7B5681DF7085}"/>
              </a:ext>
            </a:extLst>
          </p:cNvPr>
          <p:cNvGrpSpPr/>
          <p:nvPr/>
        </p:nvGrpSpPr>
        <p:grpSpPr>
          <a:xfrm>
            <a:off x="538231" y="1510488"/>
            <a:ext cx="9036802" cy="3221395"/>
            <a:chOff x="730254" y="1459332"/>
            <a:chExt cx="9036802" cy="3221395"/>
          </a:xfrm>
        </p:grpSpPr>
        <p:sp>
          <p:nvSpPr>
            <p:cNvPr id="15" name="TextBox 14">
              <a:extLst>
                <a:ext uri="{FF2B5EF4-FFF2-40B4-BE49-F238E27FC236}">
                  <a16:creationId xmlns:a16="http://schemas.microsoft.com/office/drawing/2014/main" id="{E68CF3F9-0B57-4E4D-BA71-963CB36726E9}"/>
                </a:ext>
              </a:extLst>
            </p:cNvPr>
            <p:cNvSpPr txBox="1"/>
            <p:nvPr/>
          </p:nvSpPr>
          <p:spPr>
            <a:xfrm>
              <a:off x="730254" y="1459332"/>
              <a:ext cx="4518401" cy="3221395"/>
            </a:xfrm>
            <a:prstGeom prst="rect">
              <a:avLst/>
            </a:prstGeom>
            <a:noFill/>
          </p:spPr>
          <p:txBody>
            <a:bodyPr wrap="square" lIns="91440" tIns="45720" rIns="91440" bIns="45720" rtlCol="0" anchor="t">
              <a:spAutoFit/>
            </a:bodyPr>
            <a:lstStyle/>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September is Hunger Action Month—a time when the Feeding America network and the public come together to raise awareness and inspire action to help people facing the impossible choices of hunger.</a:t>
              </a:r>
            </a:p>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Hunger impacts every community in the U.S., but rural communities and communities of color are disproportionately impacted.</a:t>
              </a:r>
            </a:p>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Households with children, seniors and/or neighbors of color face hunger at much higher rates compared to white people.</a:t>
              </a:r>
            </a:p>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45% of food banks reported seeing an increase in the number of people served in April compared to March, according to our May 2022 data. </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7C7E0D2-D904-504A-AD42-5ADCC3DF168B}"/>
                </a:ext>
              </a:extLst>
            </p:cNvPr>
            <p:cNvSpPr txBox="1"/>
            <p:nvPr/>
          </p:nvSpPr>
          <p:spPr>
            <a:xfrm>
              <a:off x="5248655" y="1459332"/>
              <a:ext cx="4518401" cy="2708434"/>
            </a:xfrm>
            <a:prstGeom prst="rect">
              <a:avLst/>
            </a:prstGeom>
            <a:noFill/>
          </p:spPr>
          <p:txBody>
            <a:bodyPr wrap="square" lIns="91440" tIns="45720" rIns="91440" bIns="45720" rtlCol="0" anchor="t">
              <a:spAutoFit/>
            </a:bodyPr>
            <a:lstStyle/>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For millions of people in America, a daily meal isn’t a choice between different dishes. It's a choice between food and other basic needs—like medicine, electricity or childcare.</a:t>
              </a:r>
            </a:p>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Food shouldn’t be an impossible choice.</a:t>
              </a:r>
            </a:p>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How will you choose to end hunger?</a:t>
              </a:r>
            </a:p>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Join the fight to end hunger at </a:t>
              </a:r>
              <a:r>
                <a:rPr lang="en-US" sz="1400" u="sng" dirty="0">
                  <a:solidFill>
                    <a:srgbClr val="DE7C00"/>
                  </a:solidFill>
                  <a:latin typeface="Arial"/>
                  <a:cs typeface="Arial"/>
                </a:rPr>
                <a:t>[FOOD BANK URL]</a:t>
              </a:r>
            </a:p>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#HungerActionMonth</a:t>
              </a:r>
            </a:p>
            <a:p>
              <a:pPr marL="171450" indent="-171450">
                <a:lnSpc>
                  <a:spcPts val="1620"/>
                </a:lnSpc>
                <a:spcAft>
                  <a:spcPts val="1200"/>
                </a:spcAft>
                <a:buClr>
                  <a:srgbClr val="DD7300"/>
                </a:buClr>
                <a:buFont typeface="Wingdings" panose="05000000000000000000" pitchFamily="2" charset="2"/>
                <a:buChar char="§"/>
              </a:pPr>
              <a:r>
                <a:rPr lang="en-US" sz="1400" dirty="0">
                  <a:solidFill>
                    <a:schemeClr val="tx1">
                      <a:lumMod val="65000"/>
                      <a:lumOff val="35000"/>
                    </a:schemeClr>
                  </a:solidFill>
                  <a:latin typeface="Arial"/>
                  <a:cs typeface="Arial"/>
                </a:rPr>
                <a:t>#EndHunger </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8596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1FAF69E-2260-4F4D-9552-8838659EDC7D}"/>
              </a:ext>
            </a:extLst>
          </p:cNvPr>
          <p:cNvSpPr txBox="1"/>
          <p:nvPr/>
        </p:nvSpPr>
        <p:spPr>
          <a:xfrm>
            <a:off x="658692" y="536349"/>
            <a:ext cx="9228393" cy="508216"/>
          </a:xfrm>
          <a:prstGeom prst="rect">
            <a:avLst/>
          </a:prstGeom>
          <a:noFill/>
        </p:spPr>
        <p:txBody>
          <a:bodyPr wrap="square" rtlCol="0">
            <a:spAutoFit/>
          </a:bodyPr>
          <a:lstStyle/>
          <a:p>
            <a:pPr>
              <a:lnSpc>
                <a:spcPts val="3240"/>
              </a:lnSpc>
            </a:pPr>
            <a:r>
              <a:rPr lang="en-US" sz="3200" dirty="0">
                <a:solidFill>
                  <a:srgbClr val="DD7300"/>
                </a:solidFill>
                <a:latin typeface="Arial Black" panose="020B0A04020102020204" pitchFamily="34" charset="0"/>
              </a:rPr>
              <a:t>CAMPAIGN LANDING PAGE</a:t>
            </a:r>
          </a:p>
        </p:txBody>
      </p:sp>
      <p:pic>
        <p:nvPicPr>
          <p:cNvPr id="18" name="Picture 17" descr="Logo&#10;&#10;Description automatically generated">
            <a:extLst>
              <a:ext uri="{FF2B5EF4-FFF2-40B4-BE49-F238E27FC236}">
                <a16:creationId xmlns:a16="http://schemas.microsoft.com/office/drawing/2014/main" id="{D1935719-E579-42FC-8512-9D5A4E4456A9}"/>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5" name="TextBox 4">
            <a:extLst>
              <a:ext uri="{FF2B5EF4-FFF2-40B4-BE49-F238E27FC236}">
                <a16:creationId xmlns:a16="http://schemas.microsoft.com/office/drawing/2014/main" id="{8478F9A7-D2DF-15AC-B32A-AF4DA505ADBB}"/>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7</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grpSp>
        <p:nvGrpSpPr>
          <p:cNvPr id="29" name="Group 28">
            <a:extLst>
              <a:ext uri="{FF2B5EF4-FFF2-40B4-BE49-F238E27FC236}">
                <a16:creationId xmlns:a16="http://schemas.microsoft.com/office/drawing/2014/main" id="{DC9D59B3-ECD2-01D4-C6D1-6A301B658608}"/>
              </a:ext>
            </a:extLst>
          </p:cNvPr>
          <p:cNvGrpSpPr/>
          <p:nvPr/>
        </p:nvGrpSpPr>
        <p:grpSpPr>
          <a:xfrm>
            <a:off x="817298" y="1727989"/>
            <a:ext cx="7893020" cy="3811797"/>
            <a:chOff x="752560" y="1611660"/>
            <a:chExt cx="8156771" cy="3939171"/>
          </a:xfrm>
        </p:grpSpPr>
        <p:grpSp>
          <p:nvGrpSpPr>
            <p:cNvPr id="12" name="Group 11">
              <a:extLst>
                <a:ext uri="{FF2B5EF4-FFF2-40B4-BE49-F238E27FC236}">
                  <a16:creationId xmlns:a16="http://schemas.microsoft.com/office/drawing/2014/main" id="{98B3F731-1060-68A9-2ECB-BFC83E27508F}"/>
                </a:ext>
              </a:extLst>
            </p:cNvPr>
            <p:cNvGrpSpPr/>
            <p:nvPr/>
          </p:nvGrpSpPr>
          <p:grpSpPr>
            <a:xfrm>
              <a:off x="752560" y="1611661"/>
              <a:ext cx="4056487" cy="3939170"/>
              <a:chOff x="752560" y="1827105"/>
              <a:chExt cx="4056487" cy="3939170"/>
            </a:xfrm>
          </p:grpSpPr>
          <p:pic>
            <p:nvPicPr>
              <p:cNvPr id="3" name="Picture 2">
                <a:extLst>
                  <a:ext uri="{FF2B5EF4-FFF2-40B4-BE49-F238E27FC236}">
                    <a16:creationId xmlns:a16="http://schemas.microsoft.com/office/drawing/2014/main" id="{592EED38-F0D0-97AA-FA5C-3063A63653B5}"/>
                  </a:ext>
                </a:extLst>
              </p:cNvPr>
              <p:cNvPicPr>
                <a:picLocks noChangeAspect="1"/>
              </p:cNvPicPr>
              <p:nvPr/>
            </p:nvPicPr>
            <p:blipFill>
              <a:blip r:embed="rId4"/>
              <a:stretch>
                <a:fillRect/>
              </a:stretch>
            </p:blipFill>
            <p:spPr>
              <a:xfrm>
                <a:off x="752560" y="1827105"/>
                <a:ext cx="4056487" cy="2041636"/>
              </a:xfrm>
              <a:prstGeom prst="rect">
                <a:avLst/>
              </a:prstGeom>
            </p:spPr>
          </p:pic>
          <p:pic>
            <p:nvPicPr>
              <p:cNvPr id="8" name="Picture 7">
                <a:extLst>
                  <a:ext uri="{FF2B5EF4-FFF2-40B4-BE49-F238E27FC236}">
                    <a16:creationId xmlns:a16="http://schemas.microsoft.com/office/drawing/2014/main" id="{D920533F-239F-A902-FF86-6EC8BBB3BCC3}"/>
                  </a:ext>
                </a:extLst>
              </p:cNvPr>
              <p:cNvPicPr>
                <a:picLocks noChangeAspect="1"/>
              </p:cNvPicPr>
              <p:nvPr/>
            </p:nvPicPr>
            <p:blipFill>
              <a:blip r:embed="rId5"/>
              <a:stretch>
                <a:fillRect/>
              </a:stretch>
            </p:blipFill>
            <p:spPr>
              <a:xfrm>
                <a:off x="752560" y="3950069"/>
                <a:ext cx="4056487" cy="1816206"/>
              </a:xfrm>
              <a:prstGeom prst="rect">
                <a:avLst/>
              </a:prstGeom>
            </p:spPr>
          </p:pic>
        </p:grpSp>
        <p:grpSp>
          <p:nvGrpSpPr>
            <p:cNvPr id="27" name="Group 26">
              <a:extLst>
                <a:ext uri="{FF2B5EF4-FFF2-40B4-BE49-F238E27FC236}">
                  <a16:creationId xmlns:a16="http://schemas.microsoft.com/office/drawing/2014/main" id="{5D3E2A08-7EBA-DC9A-B2F0-BF6AFFF5FD41}"/>
                </a:ext>
              </a:extLst>
            </p:cNvPr>
            <p:cNvGrpSpPr/>
            <p:nvPr/>
          </p:nvGrpSpPr>
          <p:grpSpPr>
            <a:xfrm>
              <a:off x="5457058" y="1611660"/>
              <a:ext cx="3452273" cy="3939171"/>
              <a:chOff x="5457058" y="1611660"/>
              <a:chExt cx="3848782" cy="4452692"/>
            </a:xfrm>
          </p:grpSpPr>
          <p:pic>
            <p:nvPicPr>
              <p:cNvPr id="24" name="Picture 23">
                <a:extLst>
                  <a:ext uri="{FF2B5EF4-FFF2-40B4-BE49-F238E27FC236}">
                    <a16:creationId xmlns:a16="http://schemas.microsoft.com/office/drawing/2014/main" id="{5B77E132-E90C-DB1C-E342-F3FA87611D29}"/>
                  </a:ext>
                </a:extLst>
              </p:cNvPr>
              <p:cNvPicPr>
                <a:picLocks noChangeAspect="1"/>
              </p:cNvPicPr>
              <p:nvPr/>
            </p:nvPicPr>
            <p:blipFill>
              <a:blip r:embed="rId6"/>
              <a:stretch>
                <a:fillRect/>
              </a:stretch>
            </p:blipFill>
            <p:spPr>
              <a:xfrm>
                <a:off x="5457059" y="1611660"/>
                <a:ext cx="3848781" cy="1937349"/>
              </a:xfrm>
              <a:prstGeom prst="rect">
                <a:avLst/>
              </a:prstGeom>
            </p:spPr>
          </p:pic>
          <p:pic>
            <p:nvPicPr>
              <p:cNvPr id="26" name="Picture 25">
                <a:extLst>
                  <a:ext uri="{FF2B5EF4-FFF2-40B4-BE49-F238E27FC236}">
                    <a16:creationId xmlns:a16="http://schemas.microsoft.com/office/drawing/2014/main" id="{6F1D9D59-0737-BB9A-9C16-2FB05FD58A88}"/>
                  </a:ext>
                </a:extLst>
              </p:cNvPr>
              <p:cNvPicPr>
                <a:picLocks noChangeAspect="1"/>
              </p:cNvPicPr>
              <p:nvPr/>
            </p:nvPicPr>
            <p:blipFill>
              <a:blip r:embed="rId7"/>
              <a:stretch>
                <a:fillRect/>
              </a:stretch>
            </p:blipFill>
            <p:spPr>
              <a:xfrm>
                <a:off x="5457058" y="3576854"/>
                <a:ext cx="3848781" cy="2487498"/>
              </a:xfrm>
              <a:prstGeom prst="rect">
                <a:avLst/>
              </a:prstGeom>
            </p:spPr>
          </p:pic>
        </p:grpSp>
      </p:grpSp>
      <p:grpSp>
        <p:nvGrpSpPr>
          <p:cNvPr id="30" name="Group 29">
            <a:extLst>
              <a:ext uri="{FF2B5EF4-FFF2-40B4-BE49-F238E27FC236}">
                <a16:creationId xmlns:a16="http://schemas.microsoft.com/office/drawing/2014/main" id="{1EE65148-BA4D-7967-B3C8-3FB94D4E4EF6}"/>
              </a:ext>
            </a:extLst>
          </p:cNvPr>
          <p:cNvGrpSpPr/>
          <p:nvPr/>
        </p:nvGrpSpPr>
        <p:grpSpPr>
          <a:xfrm>
            <a:off x="658691" y="850393"/>
            <a:ext cx="6340956" cy="493966"/>
            <a:chOff x="658691" y="947497"/>
            <a:chExt cx="6340956" cy="493966"/>
          </a:xfrm>
        </p:grpSpPr>
        <p:sp>
          <p:nvSpPr>
            <p:cNvPr id="23" name="TextBox 22">
              <a:extLst>
                <a:ext uri="{FF2B5EF4-FFF2-40B4-BE49-F238E27FC236}">
                  <a16:creationId xmlns:a16="http://schemas.microsoft.com/office/drawing/2014/main" id="{B4D60B41-B97B-EA49-7C2D-278F8ECEE213}"/>
                </a:ext>
              </a:extLst>
            </p:cNvPr>
            <p:cNvSpPr txBox="1"/>
            <p:nvPr/>
          </p:nvSpPr>
          <p:spPr>
            <a:xfrm>
              <a:off x="658691" y="971334"/>
              <a:ext cx="4795341" cy="470129"/>
            </a:xfrm>
            <a:prstGeom prst="rect">
              <a:avLst/>
            </a:prstGeom>
            <a:noFill/>
          </p:spPr>
          <p:txBody>
            <a:bodyPr wrap="square" rtlCol="0">
              <a:spAutoFit/>
            </a:bodyPr>
            <a:lstStyle/>
            <a:p>
              <a:pPr>
                <a:lnSpc>
                  <a:spcPts val="3240"/>
                </a:lnSpc>
              </a:pPr>
              <a:r>
                <a:rPr lang="en-US" sz="2000" dirty="0">
                  <a:solidFill>
                    <a:schemeClr val="accent2"/>
                  </a:solidFill>
                  <a:latin typeface="Arial" panose="020B0604020202020204" pitchFamily="34" charset="0"/>
                  <a:cs typeface="Arial" panose="020B0604020202020204" pitchFamily="34" charset="0"/>
                </a:rPr>
                <a:t>FeedingAmerica.org/HungerActionMonth</a:t>
              </a:r>
              <a:endParaRPr lang="en-US" sz="2000" dirty="0">
                <a:solidFill>
                  <a:srgbClr val="333F48"/>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3EE11BE-BC06-715D-B60C-255051C1C5D4}"/>
                </a:ext>
              </a:extLst>
            </p:cNvPr>
            <p:cNvSpPr txBox="1"/>
            <p:nvPr/>
          </p:nvSpPr>
          <p:spPr>
            <a:xfrm>
              <a:off x="5369675" y="947497"/>
              <a:ext cx="1629972" cy="435184"/>
            </a:xfrm>
            <a:prstGeom prst="rect">
              <a:avLst/>
            </a:prstGeom>
            <a:noFill/>
          </p:spPr>
          <p:txBody>
            <a:bodyPr wrap="square" rtlCol="0">
              <a:spAutoFit/>
            </a:bodyPr>
            <a:lstStyle/>
            <a:p>
              <a:pPr>
                <a:lnSpc>
                  <a:spcPts val="3240"/>
                </a:lnSpc>
              </a:pPr>
              <a:r>
                <a:rPr lang="en-US" sz="1200" dirty="0">
                  <a:solidFill>
                    <a:srgbClr val="333F48"/>
                  </a:solidFill>
                  <a:latin typeface="Arial" panose="020B0604020202020204" pitchFamily="34" charset="0"/>
                  <a:cs typeface="Arial" panose="020B0604020202020204" pitchFamily="34" charset="0"/>
                </a:rPr>
                <a:t>(new page live 8/26)</a:t>
              </a:r>
              <a:endParaRPr lang="en-US" sz="2400" dirty="0">
                <a:solidFill>
                  <a:srgbClr val="333F48"/>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3178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1FAF69E-2260-4F4D-9552-8838659EDC7D}"/>
              </a:ext>
            </a:extLst>
          </p:cNvPr>
          <p:cNvSpPr txBox="1"/>
          <p:nvPr/>
        </p:nvSpPr>
        <p:spPr>
          <a:xfrm>
            <a:off x="730254" y="705543"/>
            <a:ext cx="6651447" cy="913070"/>
          </a:xfrm>
          <a:prstGeom prst="rect">
            <a:avLst/>
          </a:prstGeom>
          <a:noFill/>
        </p:spPr>
        <p:txBody>
          <a:bodyPr wrap="square" rtlCol="0">
            <a:spAutoFit/>
          </a:bodyPr>
          <a:lstStyle/>
          <a:p>
            <a:pPr>
              <a:lnSpc>
                <a:spcPts val="3240"/>
              </a:lnSpc>
            </a:pPr>
            <a:r>
              <a:rPr lang="en-US" sz="3200">
                <a:solidFill>
                  <a:srgbClr val="DD7300"/>
                </a:solidFill>
                <a:latin typeface="Arial Black" panose="020B0A04020102020204" pitchFamily="34" charset="0"/>
              </a:rPr>
              <a:t>FEEDING AMERICA</a:t>
            </a:r>
            <a:br>
              <a:rPr lang="en-US" sz="3200">
                <a:solidFill>
                  <a:srgbClr val="DD7300"/>
                </a:solidFill>
                <a:latin typeface="Arial Black" panose="020B0A04020102020204" pitchFamily="34" charset="0"/>
              </a:rPr>
            </a:br>
            <a:r>
              <a:rPr lang="en-US" sz="3200">
                <a:solidFill>
                  <a:srgbClr val="DD7300"/>
                </a:solidFill>
                <a:latin typeface="Arial Black" panose="020B0A04020102020204" pitchFamily="34" charset="0"/>
              </a:rPr>
              <a:t>ACTIVATIONS CALENDAR</a:t>
            </a:r>
          </a:p>
        </p:txBody>
      </p:sp>
      <p:pic>
        <p:nvPicPr>
          <p:cNvPr id="7" name="Picture 6" descr="Logo&#10;&#10;Description automatically generated">
            <a:extLst>
              <a:ext uri="{FF2B5EF4-FFF2-40B4-BE49-F238E27FC236}">
                <a16:creationId xmlns:a16="http://schemas.microsoft.com/office/drawing/2014/main" id="{27A23D7F-8893-4E72-8F8D-CD190C136D17}"/>
              </a:ext>
            </a:extLst>
          </p:cNvPr>
          <p:cNvPicPr>
            <a:picLocks noChangeAspect="1"/>
          </p:cNvPicPr>
          <p:nvPr/>
        </p:nvPicPr>
        <p:blipFill>
          <a:blip r:embed="rId3"/>
          <a:stretch>
            <a:fillRect/>
          </a:stretch>
        </p:blipFill>
        <p:spPr>
          <a:xfrm>
            <a:off x="8645580" y="5512202"/>
            <a:ext cx="1026772" cy="610173"/>
          </a:xfrm>
          <a:prstGeom prst="rect">
            <a:avLst/>
          </a:prstGeom>
        </p:spPr>
      </p:pic>
      <p:sp>
        <p:nvSpPr>
          <p:cNvPr id="5" name="TextBox 4">
            <a:extLst>
              <a:ext uri="{FF2B5EF4-FFF2-40B4-BE49-F238E27FC236}">
                <a16:creationId xmlns:a16="http://schemas.microsoft.com/office/drawing/2014/main" id="{C274E9B0-830D-CE58-E520-77B0C3CA35D2}"/>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8</a:t>
            </a:fld>
            <a:r>
              <a:rPr lang="en-US" sz="800">
                <a:solidFill>
                  <a:srgbClr val="DD7300"/>
                </a:solidFill>
                <a:latin typeface="Arial" panose="020B0604020202020204" pitchFamily="34" charset="0"/>
                <a:cs typeface="Arial" panose="020B0604020202020204" pitchFamily="34" charset="0"/>
              </a:rPr>
              <a:t>    </a:t>
            </a:r>
            <a:r>
              <a:rPr lang="en-US" sz="800">
                <a:solidFill>
                  <a:schemeClr val="bg1">
                    <a:lumMod val="65000"/>
                  </a:schemeClr>
                </a:solidFill>
                <a:latin typeface="Arial" panose="020B0604020202020204" pitchFamily="34" charset="0"/>
                <a:cs typeface="Arial" panose="020B0604020202020204" pitchFamily="34" charset="0"/>
              </a:rPr>
              <a:t>HUNGER ACTION MONTH </a:t>
            </a:r>
            <a:r>
              <a:rPr lang="en-US" sz="800" b="1">
                <a:solidFill>
                  <a:schemeClr val="bg1">
                    <a:lumMod val="65000"/>
                  </a:schemeClr>
                </a:solidFill>
                <a:latin typeface="Arial" panose="020B0604020202020204" pitchFamily="34" charset="0"/>
                <a:cs typeface="Arial" panose="020B0604020202020204" pitchFamily="34" charset="0"/>
              </a:rPr>
              <a:t>2022 TOOLKIT</a:t>
            </a:r>
          </a:p>
        </p:txBody>
      </p:sp>
      <p:pic>
        <p:nvPicPr>
          <p:cNvPr id="3" name="Picture 2">
            <a:extLst>
              <a:ext uri="{FF2B5EF4-FFF2-40B4-BE49-F238E27FC236}">
                <a16:creationId xmlns:a16="http://schemas.microsoft.com/office/drawing/2014/main" id="{D17C2504-5403-6EA6-88C2-D35DC4E3D246}"/>
              </a:ext>
            </a:extLst>
          </p:cNvPr>
          <p:cNvPicPr>
            <a:picLocks noChangeAspect="1"/>
          </p:cNvPicPr>
          <p:nvPr/>
        </p:nvPicPr>
        <p:blipFill>
          <a:blip r:embed="rId4"/>
          <a:stretch>
            <a:fillRect/>
          </a:stretch>
        </p:blipFill>
        <p:spPr>
          <a:xfrm>
            <a:off x="905127" y="2242899"/>
            <a:ext cx="5448300" cy="2222500"/>
          </a:xfrm>
          <a:prstGeom prst="rect">
            <a:avLst/>
          </a:prstGeom>
        </p:spPr>
      </p:pic>
    </p:spTree>
    <p:extLst>
      <p:ext uri="{BB962C8B-B14F-4D97-AF65-F5344CB8AC3E}">
        <p14:creationId xmlns:p14="http://schemas.microsoft.com/office/powerpoint/2010/main" val="131734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2521CF-B10A-B34A-AE42-5BAE319A63B4}"/>
              </a:ext>
            </a:extLst>
          </p:cNvPr>
          <p:cNvSpPr txBox="1"/>
          <p:nvPr/>
        </p:nvSpPr>
        <p:spPr>
          <a:xfrm>
            <a:off x="765950" y="565615"/>
            <a:ext cx="3934735" cy="584775"/>
          </a:xfrm>
          <a:prstGeom prst="rect">
            <a:avLst/>
          </a:prstGeom>
          <a:noFill/>
        </p:spPr>
        <p:txBody>
          <a:bodyPr wrap="square" rtlCol="0">
            <a:spAutoFit/>
          </a:bodyPr>
          <a:lstStyle/>
          <a:p>
            <a:r>
              <a:rPr lang="en-US" sz="3200" dirty="0">
                <a:solidFill>
                  <a:srgbClr val="DD7300"/>
                </a:solidFill>
                <a:latin typeface="Arial Black" panose="020B0A04020102020204" pitchFamily="34" charset="0"/>
              </a:rPr>
              <a:t>VIDEO</a:t>
            </a:r>
          </a:p>
        </p:txBody>
      </p:sp>
      <p:pic>
        <p:nvPicPr>
          <p:cNvPr id="13" name="Picture 12" descr="Logo&#10;&#10;Description automatically generated">
            <a:extLst>
              <a:ext uri="{FF2B5EF4-FFF2-40B4-BE49-F238E27FC236}">
                <a16:creationId xmlns:a16="http://schemas.microsoft.com/office/drawing/2014/main" id="{5C6C2A66-8E5F-4E69-8BFE-E76666290B41}"/>
              </a:ext>
            </a:extLst>
          </p:cNvPr>
          <p:cNvPicPr>
            <a:picLocks noChangeAspect="1"/>
          </p:cNvPicPr>
          <p:nvPr/>
        </p:nvPicPr>
        <p:blipFill>
          <a:blip r:embed="rId4"/>
          <a:stretch>
            <a:fillRect/>
          </a:stretch>
        </p:blipFill>
        <p:spPr>
          <a:xfrm>
            <a:off x="8645580" y="5512202"/>
            <a:ext cx="1026772" cy="610173"/>
          </a:xfrm>
          <a:prstGeom prst="rect">
            <a:avLst/>
          </a:prstGeom>
        </p:spPr>
      </p:pic>
      <p:sp>
        <p:nvSpPr>
          <p:cNvPr id="8" name="TextBox 7">
            <a:extLst>
              <a:ext uri="{FF2B5EF4-FFF2-40B4-BE49-F238E27FC236}">
                <a16:creationId xmlns:a16="http://schemas.microsoft.com/office/drawing/2014/main" id="{B65FD182-79BD-C043-DAAD-89B05888B940}"/>
              </a:ext>
            </a:extLst>
          </p:cNvPr>
          <p:cNvSpPr txBox="1"/>
          <p:nvPr/>
        </p:nvSpPr>
        <p:spPr>
          <a:xfrm>
            <a:off x="335343" y="5889632"/>
            <a:ext cx="5593278" cy="215444"/>
          </a:xfrm>
          <a:prstGeom prst="rect">
            <a:avLst/>
          </a:prstGeom>
          <a:noFill/>
        </p:spPr>
        <p:txBody>
          <a:bodyPr wrap="square" rtlCol="0">
            <a:spAutoFit/>
          </a:bodyPr>
          <a:lstStyle/>
          <a:p>
            <a:fld id="{CE0DC3F1-7E30-0B44-9182-70A5EB5D0F49}" type="slidenum">
              <a:rPr lang="en-US" sz="800" b="1" smtClean="0">
                <a:solidFill>
                  <a:srgbClr val="DD7300"/>
                </a:solidFill>
                <a:latin typeface="Arial" panose="020B0604020202020204" pitchFamily="34" charset="0"/>
                <a:cs typeface="Arial" panose="020B0604020202020204" pitchFamily="34" charset="0"/>
              </a:rPr>
              <a:t>9</a:t>
            </a:fld>
            <a:r>
              <a:rPr lang="en-US" sz="800" dirty="0">
                <a:solidFill>
                  <a:srgbClr val="DD7300"/>
                </a:solidFill>
                <a:latin typeface="Arial" panose="020B0604020202020204" pitchFamily="34" charset="0"/>
                <a:cs typeface="Arial" panose="020B0604020202020204" pitchFamily="34" charset="0"/>
              </a:rPr>
              <a:t>    </a:t>
            </a:r>
            <a:r>
              <a:rPr lang="en-US" sz="800" dirty="0">
                <a:solidFill>
                  <a:schemeClr val="bg1">
                    <a:lumMod val="65000"/>
                  </a:schemeClr>
                </a:solidFill>
                <a:latin typeface="Arial" panose="020B0604020202020204" pitchFamily="34" charset="0"/>
                <a:cs typeface="Arial" panose="020B0604020202020204" pitchFamily="34" charset="0"/>
              </a:rPr>
              <a:t>HUNGER ACTION MONTH </a:t>
            </a:r>
            <a:r>
              <a:rPr lang="en-US" sz="800" b="1" dirty="0">
                <a:solidFill>
                  <a:schemeClr val="bg1">
                    <a:lumMod val="65000"/>
                  </a:schemeClr>
                </a:solidFill>
                <a:latin typeface="Arial" panose="020B0604020202020204" pitchFamily="34" charset="0"/>
                <a:cs typeface="Arial" panose="020B0604020202020204" pitchFamily="34" charset="0"/>
              </a:rPr>
              <a:t>2022 TOOLKIT</a:t>
            </a:r>
          </a:p>
        </p:txBody>
      </p:sp>
      <p:grpSp>
        <p:nvGrpSpPr>
          <p:cNvPr id="11" name="Group 10">
            <a:extLst>
              <a:ext uri="{FF2B5EF4-FFF2-40B4-BE49-F238E27FC236}">
                <a16:creationId xmlns:a16="http://schemas.microsoft.com/office/drawing/2014/main" id="{CF4A0E09-45C6-0B8F-1032-E90DB928C335}"/>
              </a:ext>
            </a:extLst>
          </p:cNvPr>
          <p:cNvGrpSpPr/>
          <p:nvPr/>
        </p:nvGrpSpPr>
        <p:grpSpPr>
          <a:xfrm>
            <a:off x="817376" y="1499177"/>
            <a:ext cx="8686191" cy="3226977"/>
            <a:chOff x="817376" y="1264123"/>
            <a:chExt cx="8686191" cy="3226977"/>
          </a:xfrm>
        </p:grpSpPr>
        <p:pic>
          <p:nvPicPr>
            <p:cNvPr id="2" name="Online Media 1" title="Hunger Action Month 2022: Food Shouldn't Be An Impossible Choice (30s)">
              <a:hlinkClick r:id="" action="ppaction://media"/>
              <a:extLst>
                <a:ext uri="{FF2B5EF4-FFF2-40B4-BE49-F238E27FC236}">
                  <a16:creationId xmlns:a16="http://schemas.microsoft.com/office/drawing/2014/main" id="{AF5747EE-403B-008B-4447-EC349A8C8E50}"/>
                </a:ext>
              </a:extLst>
            </p:cNvPr>
            <p:cNvPicPr>
              <a:picLocks noRot="1" noChangeAspect="1"/>
            </p:cNvPicPr>
            <p:nvPr>
              <a:videoFile r:link="rId1"/>
            </p:nvPr>
          </p:nvPicPr>
          <p:blipFill>
            <a:blip r:embed="rId5"/>
            <a:stretch>
              <a:fillRect/>
            </a:stretch>
          </p:blipFill>
          <p:spPr>
            <a:xfrm>
              <a:off x="817376" y="1499177"/>
              <a:ext cx="4879417" cy="2756871"/>
            </a:xfrm>
            <a:prstGeom prst="rect">
              <a:avLst/>
            </a:prstGeom>
            <a:ln>
              <a:noFill/>
            </a:ln>
            <a:effectLst>
              <a:outerShdw blurRad="190500" algn="tl" rotWithShape="0">
                <a:srgbClr val="000000">
                  <a:alpha val="70000"/>
                </a:srgbClr>
              </a:outerShdw>
            </a:effectLst>
          </p:spPr>
        </p:pic>
        <p:grpSp>
          <p:nvGrpSpPr>
            <p:cNvPr id="7" name="Group 6">
              <a:extLst>
                <a:ext uri="{FF2B5EF4-FFF2-40B4-BE49-F238E27FC236}">
                  <a16:creationId xmlns:a16="http://schemas.microsoft.com/office/drawing/2014/main" id="{066FB530-3A3D-1929-CF03-38432F3CDA5C}"/>
                </a:ext>
              </a:extLst>
            </p:cNvPr>
            <p:cNvGrpSpPr/>
            <p:nvPr/>
          </p:nvGrpSpPr>
          <p:grpSpPr>
            <a:xfrm>
              <a:off x="6314326" y="1264123"/>
              <a:ext cx="3189241" cy="3226977"/>
              <a:chOff x="6359097" y="1608081"/>
              <a:chExt cx="3189241" cy="3226977"/>
            </a:xfrm>
          </p:grpSpPr>
          <p:sp>
            <p:nvSpPr>
              <p:cNvPr id="3" name="TextBox 2">
                <a:extLst>
                  <a:ext uri="{FF2B5EF4-FFF2-40B4-BE49-F238E27FC236}">
                    <a16:creationId xmlns:a16="http://schemas.microsoft.com/office/drawing/2014/main" id="{A0FA3795-703C-52BA-B39A-288AB69C371C}"/>
                  </a:ext>
                </a:extLst>
              </p:cNvPr>
              <p:cNvSpPr txBox="1"/>
              <p:nvPr/>
            </p:nvSpPr>
            <p:spPr>
              <a:xfrm>
                <a:off x="6359097" y="1608081"/>
                <a:ext cx="3189241" cy="984885"/>
              </a:xfrm>
              <a:prstGeom prst="rect">
                <a:avLst/>
              </a:prstGeom>
              <a:noFill/>
            </p:spPr>
            <p:txBody>
              <a:bodyPr wrap="square" rtlCol="0">
                <a:spAutoFit/>
              </a:bodyPr>
              <a:lstStyle/>
              <a:p>
                <a:pPr>
                  <a:spcAft>
                    <a:spcPts val="1200"/>
                  </a:spcAft>
                </a:pPr>
                <a:r>
                  <a:rPr lang="en-US" sz="1600" b="1" dirty="0">
                    <a:solidFill>
                      <a:srgbClr val="DD74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LINK</a:t>
                </a:r>
                <a:r>
                  <a:rPr lang="en-US" sz="1600" dirty="0">
                    <a:solidFill>
                      <a:srgbClr val="333F48"/>
                    </a:solidFill>
                    <a:latin typeface="Arial" panose="020B0604020202020204" pitchFamily="34" charset="0"/>
                    <a:cs typeface="Arial" panose="020B0604020202020204" pitchFamily="34" charset="0"/>
                  </a:rPr>
                  <a:t> to localized (co-branded) video for each food bank</a:t>
                </a:r>
              </a:p>
              <a:p>
                <a:pPr>
                  <a:spcAft>
                    <a:spcPts val="1200"/>
                  </a:spcAft>
                </a:pPr>
                <a:r>
                  <a:rPr lang="en-US" sz="1600" dirty="0">
                    <a:solidFill>
                      <a:srgbClr val="333F48"/>
                    </a:solidFill>
                    <a:latin typeface="Arial" panose="020B0604020202020204" pitchFamily="34" charset="0"/>
                    <a:cs typeface="Arial" panose="020B0604020202020204" pitchFamily="34" charset="0"/>
                  </a:rPr>
                  <a:t>End card includes food bank logo</a:t>
                </a:r>
              </a:p>
            </p:txBody>
          </p:sp>
          <p:grpSp>
            <p:nvGrpSpPr>
              <p:cNvPr id="6" name="Group 5">
                <a:extLst>
                  <a:ext uri="{FF2B5EF4-FFF2-40B4-BE49-F238E27FC236}">
                    <a16:creationId xmlns:a16="http://schemas.microsoft.com/office/drawing/2014/main" id="{5603FFBE-AD10-E5E2-4FF2-D0386084A02C}"/>
                  </a:ext>
                </a:extLst>
              </p:cNvPr>
              <p:cNvGrpSpPr/>
              <p:nvPr/>
            </p:nvGrpSpPr>
            <p:grpSpPr>
              <a:xfrm>
                <a:off x="6403867" y="3007055"/>
                <a:ext cx="3099700" cy="1828003"/>
                <a:chOff x="6059266" y="3468301"/>
                <a:chExt cx="3099700" cy="1828003"/>
              </a:xfrm>
            </p:grpSpPr>
            <p:pic>
              <p:nvPicPr>
                <p:cNvPr id="5" name="Picture 4">
                  <a:extLst>
                    <a:ext uri="{FF2B5EF4-FFF2-40B4-BE49-F238E27FC236}">
                      <a16:creationId xmlns:a16="http://schemas.microsoft.com/office/drawing/2014/main" id="{06C87217-234D-17C3-10F1-39467DA7CE16}"/>
                    </a:ext>
                  </a:extLst>
                </p:cNvPr>
                <p:cNvPicPr>
                  <a:picLocks noChangeAspect="1"/>
                </p:cNvPicPr>
                <p:nvPr/>
              </p:nvPicPr>
              <p:blipFill rotWithShape="1">
                <a:blip r:embed="rId7"/>
                <a:srcRect l="3333" r="3642"/>
                <a:stretch/>
              </p:blipFill>
              <p:spPr>
                <a:xfrm>
                  <a:off x="6059266" y="3760406"/>
                  <a:ext cx="3099700" cy="1535898"/>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BC3C3237-E11E-B189-C507-83F515EA2348}"/>
                    </a:ext>
                  </a:extLst>
                </p:cNvPr>
                <p:cNvSpPr txBox="1"/>
                <p:nvPr/>
              </p:nvSpPr>
              <p:spPr>
                <a:xfrm>
                  <a:off x="7193432" y="3468301"/>
                  <a:ext cx="831367" cy="276999"/>
                </a:xfrm>
                <a:prstGeom prst="rect">
                  <a:avLst/>
                </a:prstGeom>
                <a:noFill/>
              </p:spPr>
              <p:txBody>
                <a:bodyPr wrap="square" rtlCol="0">
                  <a:spAutoFit/>
                </a:bodyPr>
                <a:lstStyle/>
                <a:p>
                  <a:pPr>
                    <a:spcAft>
                      <a:spcPts val="1200"/>
                    </a:spcAft>
                  </a:pPr>
                  <a:r>
                    <a:rPr lang="en-US" sz="1200" b="1" i="1" dirty="0">
                      <a:solidFill>
                        <a:srgbClr val="333F48"/>
                      </a:solidFill>
                      <a:latin typeface="Arial" panose="020B0604020202020204" pitchFamily="34" charset="0"/>
                      <a:cs typeface="Arial" panose="020B0604020202020204" pitchFamily="34" charset="0"/>
                    </a:rPr>
                    <a:t>Example</a:t>
                  </a:r>
                </a:p>
              </p:txBody>
            </p:sp>
          </p:grpSp>
        </p:grpSp>
      </p:grpSp>
    </p:spTree>
    <p:extLst>
      <p:ext uri="{BB962C8B-B14F-4D97-AF65-F5344CB8AC3E}">
        <p14:creationId xmlns:p14="http://schemas.microsoft.com/office/powerpoint/2010/main" val="38563653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333F48"/>
      </a:hlink>
      <a:folHlink>
        <a:srgbClr val="FFB81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B6F83D42C5B349848C4142A3BC415C" ma:contentTypeVersion="14" ma:contentTypeDescription="Create a new document." ma:contentTypeScope="" ma:versionID="2c07697fcaa15e7b78d6cc04ae21b0b7">
  <xsd:schema xmlns:xsd="http://www.w3.org/2001/XMLSchema" xmlns:xs="http://www.w3.org/2001/XMLSchema" xmlns:p="http://schemas.microsoft.com/office/2006/metadata/properties" xmlns:ns2="6f261f5b-fe0e-42bf-9ccb-860f0469594f" xmlns:ns3="3229bd61-941d-4af4-93af-02a6c4a1e2c7" xmlns:ns4="311fc192-be65-48d5-be46-8f33751a7980" targetNamespace="http://schemas.microsoft.com/office/2006/metadata/properties" ma:root="true" ma:fieldsID="87c93597e39ff97da82fa92bd438e4b9" ns2:_="" ns3:_="" ns4:_="">
    <xsd:import namespace="6f261f5b-fe0e-42bf-9ccb-860f0469594f"/>
    <xsd:import namespace="3229bd61-941d-4af4-93af-02a6c4a1e2c7"/>
    <xsd:import namespace="311fc192-be65-48d5-be46-8f33751a7980"/>
    <xsd:element name="properties">
      <xsd:complexType>
        <xsd:sequence>
          <xsd:element name="documentManagement">
            <xsd:complexType>
              <xsd:all>
                <xsd:element ref="ns2:MediaServiceMetadata" minOccurs="0"/>
                <xsd:element ref="ns2:MediaServiceFastMetadata" minOccurs="0"/>
                <xsd:element ref="ns2:Resource_x0020_Type"/>
                <xsd:element ref="ns2:Function"/>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261f5b-fe0e-42bf-9ccb-860f04695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Resource_x0020_Type" ma:index="10" ma:displayName="Resource Type" ma:default="Toolkit" ma:format="Dropdown" ma:internalName="Resource_x0020_Type">
      <xsd:simpleType>
        <xsd:union memberTypes="dms:Text">
          <xsd:simpleType>
            <xsd:restriction base="dms:Choice">
              <xsd:enumeration value="Toolkit"/>
              <xsd:enumeration value="One Pager"/>
              <xsd:enumeration value="Creative Asset"/>
            </xsd:restriction>
          </xsd:simpleType>
        </xsd:union>
      </xsd:simpleType>
    </xsd:element>
    <xsd:element name="Function" ma:index="11" ma:displayName="Function" ma:default="Marketing" ma:format="Dropdown" ma:internalName="Function">
      <xsd:simpleType>
        <xsd:union memberTypes="dms:Text">
          <xsd:simpleType>
            <xsd:restriction base="dms:Choice">
              <xsd:enumeration value="Marketing"/>
              <xsd:enumeration value="PR"/>
              <xsd:enumeration value="Advocacy"/>
              <xsd:enumeration value="Toolkit &amp; One Pager"/>
            </xsd:restriction>
          </xsd:simpleType>
        </xsd:un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24f18f7-7204-4fcd-a500-04eaf473819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29bd61-941d-4af4-93af-02a6c4a1e2c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a233587-3b07-47df-9b95-4f0b6fd213da}" ma:internalName="TaxCatchAll" ma:showField="CatchAllData" ma:web="311fc192-be65-48d5-be46-8f33751a798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11fc192-be65-48d5-be46-8f33751a7980"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11fc192-be65-48d5-be46-8f33751a7980">
      <UserInfo>
        <DisplayName>Kendall Genier</DisplayName>
        <AccountId>24953</AccountId>
        <AccountType/>
      </UserInfo>
      <UserInfo>
        <DisplayName>Katie Kowalsky</DisplayName>
        <AccountId>25789</AccountId>
        <AccountType/>
      </UserInfo>
      <UserInfo>
        <DisplayName>Mark Coleman</DisplayName>
        <AccountId>967</AccountId>
        <AccountType/>
      </UserInfo>
      <UserInfo>
        <DisplayName>Aaron Czyzewski</DisplayName>
        <AccountId>12992</AccountId>
        <AccountType/>
      </UserInfo>
      <UserInfo>
        <DisplayName>Katrina Johnson</DisplayName>
        <AccountId>29847</AccountId>
        <AccountType/>
      </UserInfo>
      <UserInfo>
        <DisplayName>Alicya Pearson</DisplayName>
        <AccountId>23434</AccountId>
        <AccountType/>
      </UserInfo>
    </SharedWithUsers>
    <TaxCatchAll xmlns="3229bd61-941d-4af4-93af-02a6c4a1e2c7" xsi:nil="true"/>
    <lcf76f155ced4ddcb4097134ff3c332f xmlns="6f261f5b-fe0e-42bf-9ccb-860f0469594f">
      <Terms xmlns="http://schemas.microsoft.com/office/infopath/2007/PartnerControls"/>
    </lcf76f155ced4ddcb4097134ff3c332f>
    <Function xmlns="6f261f5b-fe0e-42bf-9ccb-860f0469594f">Toolkit &amp; One Pager</Function>
    <Resource_x0020_Type xmlns="6f261f5b-fe0e-42bf-9ccb-860f0469594f">Toolkit</Resource_x0020_Type>
  </documentManagement>
</p:properties>
</file>

<file path=customXml/itemProps1.xml><?xml version="1.0" encoding="utf-8"?>
<ds:datastoreItem xmlns:ds="http://schemas.openxmlformats.org/officeDocument/2006/customXml" ds:itemID="{E0C5AB01-A45F-4CE5-905C-3CDB7A97C8D1}">
  <ds:schemaRefs>
    <ds:schemaRef ds:uri="http://schemas.microsoft.com/sharepoint/v3/contenttype/forms"/>
  </ds:schemaRefs>
</ds:datastoreItem>
</file>

<file path=customXml/itemProps2.xml><?xml version="1.0" encoding="utf-8"?>
<ds:datastoreItem xmlns:ds="http://schemas.openxmlformats.org/officeDocument/2006/customXml" ds:itemID="{08EE45AF-3462-4DC9-B4B5-9C182C6CA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261f5b-fe0e-42bf-9ccb-860f0469594f"/>
    <ds:schemaRef ds:uri="3229bd61-941d-4af4-93af-02a6c4a1e2c7"/>
    <ds:schemaRef ds:uri="311fc192-be65-48d5-be46-8f33751a79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85310B-5F43-4E53-92E1-EAC39C0E0E3B}">
  <ds:schemaRefs>
    <ds:schemaRef ds:uri="http://schemas.microsoft.com/office/2006/metadata/properties"/>
    <ds:schemaRef ds:uri="http://schemas.microsoft.com/office/infopath/2007/PartnerControls"/>
    <ds:schemaRef ds:uri="311fc192-be65-48d5-be46-8f33751a7980"/>
    <ds:schemaRef ds:uri="3229bd61-941d-4af4-93af-02a6c4a1e2c7"/>
    <ds:schemaRef ds:uri="6f261f5b-fe0e-42bf-9ccb-860f0469594f"/>
  </ds:schemaRefs>
</ds:datastoreItem>
</file>

<file path=docProps/app.xml><?xml version="1.0" encoding="utf-8"?>
<Properties xmlns="http://schemas.openxmlformats.org/officeDocument/2006/extended-properties" xmlns:vt="http://schemas.openxmlformats.org/officeDocument/2006/docPropsVTypes">
  <Template>Office Theme</Template>
  <TotalTime>13052</TotalTime>
  <Words>2699</Words>
  <Application>Microsoft Office PowerPoint</Application>
  <PresentationFormat>Custom</PresentationFormat>
  <Paragraphs>210</Paragraphs>
  <Slides>29</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 Black</vt:lpstr>
      <vt:lpstr>Calibri</vt:lpstr>
      <vt:lpstr>Calibri Light</vt:lpstr>
      <vt:lpstr>Gotham Black</vt:lpstr>
      <vt:lpstr>Gotham Bold</vt:lpstr>
      <vt:lpstr>Gotham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Williams</dc:creator>
  <cp:lastModifiedBy>Corinne Foster</cp:lastModifiedBy>
  <cp:revision>194</cp:revision>
  <dcterms:created xsi:type="dcterms:W3CDTF">2021-03-20T14:15:52Z</dcterms:created>
  <dcterms:modified xsi:type="dcterms:W3CDTF">2022-08-30T14:47:38Z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0x0101005AB6F83D42C5B349848C4142A3BC415C</vt:lpwstr>
  </property>
</Properties>
</file>